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7" r:id="rId2"/>
    <p:sldId id="260" r:id="rId3"/>
    <p:sldId id="258" r:id="rId4"/>
    <p:sldId id="259" r:id="rId5"/>
    <p:sldId id="261" r:id="rId6"/>
    <p:sldId id="262" r:id="rId7"/>
    <p:sldId id="265" r:id="rId8"/>
    <p:sldId id="278" r:id="rId9"/>
    <p:sldId id="264" r:id="rId10"/>
    <p:sldId id="275" r:id="rId11"/>
    <p:sldId id="276" r:id="rId12"/>
    <p:sldId id="268" r:id="rId13"/>
    <p:sldId id="271" r:id="rId14"/>
    <p:sldId id="273" r:id="rId15"/>
    <p:sldId id="277" r:id="rId16"/>
    <p:sldId id="272" r:id="rId17"/>
    <p:sldId id="280" r:id="rId18"/>
    <p:sldId id="270" r:id="rId19"/>
    <p:sldId id="263" r:id="rId20"/>
    <p:sldId id="279" r:id="rId21"/>
    <p:sldId id="27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36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2" autoAdjust="0"/>
    <p:restoredTop sz="94699" autoAdjust="0"/>
  </p:normalViewPr>
  <p:slideViewPr>
    <p:cSldViewPr snapToGrid="0">
      <p:cViewPr>
        <p:scale>
          <a:sx n="43" d="100"/>
          <a:sy n="43" d="100"/>
        </p:scale>
        <p:origin x="33" y="1593"/>
      </p:cViewPr>
      <p:guideLst>
        <p:guide orient="horz" pos="2256"/>
        <p:guide pos="3624"/>
      </p:guideLst>
    </p:cSldViewPr>
  </p:slideViewPr>
  <p:outlineViewPr>
    <p:cViewPr>
      <p:scale>
        <a:sx n="33" d="100"/>
        <a:sy n="33" d="100"/>
      </p:scale>
      <p:origin x="0" y="0"/>
    </p:cViewPr>
  </p:outlineViewPr>
  <p:notesTextViewPr>
    <p:cViewPr>
      <p:scale>
        <a:sx n="1" d="1"/>
        <a:sy n="1" d="1"/>
      </p:scale>
      <p:origin x="0" y="-48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E300C0-4759-4BBD-A60B-053B91DF5F62}" type="datetimeFigureOut">
              <a:rPr lang="en-US" smtClean="0"/>
              <a:t>2020-01-11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E635B1-D75A-48E5-912F-A6B3987E8CDE}" type="slidenum">
              <a:rPr lang="en-US" smtClean="0"/>
              <a:t>‹#›</a:t>
            </a:fld>
            <a:endParaRPr lang="en-US"/>
          </a:p>
        </p:txBody>
      </p:sp>
    </p:spTree>
    <p:extLst>
      <p:ext uri="{BB962C8B-B14F-4D97-AF65-F5344CB8AC3E}">
        <p14:creationId xmlns:p14="http://schemas.microsoft.com/office/powerpoint/2010/main" val="39704795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E635B1-D75A-48E5-912F-A6B3987E8CDE}" type="slidenum">
              <a:rPr lang="en-US" smtClean="0"/>
              <a:t>1</a:t>
            </a:fld>
            <a:endParaRPr lang="en-US"/>
          </a:p>
        </p:txBody>
      </p:sp>
    </p:spTree>
    <p:extLst>
      <p:ext uri="{BB962C8B-B14F-4D97-AF65-F5344CB8AC3E}">
        <p14:creationId xmlns:p14="http://schemas.microsoft.com/office/powerpoint/2010/main" val="23709014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 another simplified</a:t>
            </a:r>
            <a:r>
              <a:rPr lang="en-US" baseline="0" dirty="0"/>
              <a:t> figure with better axis label sizes</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also certainly see evidence for GxE in phenology traits across the common gardens. Here, the first two columns are the same as the previous slide – </a:t>
            </a:r>
            <a:r>
              <a:rPr lang="en-US" sz="1200" kern="1200" dirty="0" err="1">
                <a:solidFill>
                  <a:schemeClr val="tx1"/>
                </a:solidFill>
                <a:effectLst/>
                <a:latin typeface="+mn-lt"/>
                <a:ea typeface="+mn-ea"/>
                <a:cs typeface="+mn-cs"/>
              </a:rPr>
              <a:t>greenup</a:t>
            </a:r>
            <a:r>
              <a:rPr lang="en-US" sz="1200" kern="1200" dirty="0">
                <a:solidFill>
                  <a:schemeClr val="tx1"/>
                </a:solidFill>
                <a:effectLst/>
                <a:latin typeface="+mn-lt"/>
                <a:ea typeface="+mn-ea"/>
                <a:cs typeface="+mn-cs"/>
              </a:rPr>
              <a:t> date and flowering date. And the third column is the number of days between </a:t>
            </a:r>
            <a:r>
              <a:rPr lang="en-US" sz="1200" kern="1200" dirty="0" err="1">
                <a:solidFill>
                  <a:schemeClr val="tx1"/>
                </a:solidFill>
                <a:effectLst/>
                <a:latin typeface="+mn-lt"/>
                <a:ea typeface="+mn-ea"/>
                <a:cs typeface="+mn-cs"/>
              </a:rPr>
              <a:t>greenup</a:t>
            </a:r>
            <a:r>
              <a:rPr lang="en-US" sz="1200" kern="1200" dirty="0">
                <a:solidFill>
                  <a:schemeClr val="tx1"/>
                </a:solidFill>
                <a:effectLst/>
                <a:latin typeface="+mn-lt"/>
                <a:ea typeface="+mn-ea"/>
                <a:cs typeface="+mn-cs"/>
              </a:rPr>
              <a:t> and flowering. And you can maybe see that while the upland individuals have a consistent number of days between </a:t>
            </a:r>
            <a:r>
              <a:rPr lang="en-US" sz="1200" kern="1200" dirty="0" err="1">
                <a:solidFill>
                  <a:schemeClr val="tx1"/>
                </a:solidFill>
                <a:effectLst/>
                <a:latin typeface="+mn-lt"/>
                <a:ea typeface="+mn-ea"/>
                <a:cs typeface="+mn-cs"/>
              </a:rPr>
              <a:t>greenup</a:t>
            </a:r>
            <a:r>
              <a:rPr lang="en-US" sz="1200" kern="1200" dirty="0">
                <a:solidFill>
                  <a:schemeClr val="tx1"/>
                </a:solidFill>
                <a:effectLst/>
                <a:latin typeface="+mn-lt"/>
                <a:ea typeface="+mn-ea"/>
                <a:cs typeface="+mn-cs"/>
              </a:rPr>
              <a:t> and flowering across sites, the Texas and Coastal lowland individuals have a spread in this value that depends on the location that they are planted at. </a:t>
            </a:r>
          </a:p>
          <a:p>
            <a:endParaRPr lang="en-US" dirty="0"/>
          </a:p>
        </p:txBody>
      </p:sp>
      <p:sp>
        <p:nvSpPr>
          <p:cNvPr id="4" name="Slide Number Placeholder 3"/>
          <p:cNvSpPr>
            <a:spLocks noGrp="1"/>
          </p:cNvSpPr>
          <p:nvPr>
            <p:ph type="sldNum" sz="quarter" idx="10"/>
          </p:nvPr>
        </p:nvSpPr>
        <p:spPr/>
        <p:txBody>
          <a:bodyPr/>
          <a:lstStyle/>
          <a:p>
            <a:fld id="{61E635B1-D75A-48E5-912F-A6B3987E8CDE}" type="slidenum">
              <a:rPr lang="en-US" smtClean="0"/>
              <a:t>10</a:t>
            </a:fld>
            <a:endParaRPr lang="en-US"/>
          </a:p>
        </p:txBody>
      </p:sp>
    </p:spTree>
    <p:extLst>
      <p:ext uri="{BB962C8B-B14F-4D97-AF65-F5344CB8AC3E}">
        <p14:creationId xmlns:p14="http://schemas.microsoft.com/office/powerpoint/2010/main" val="11238514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fits into a known paradigm for genotype by environment interaction for switchgrass. This paradigm holds that northern germplasm grown in the south has photoperiod sensitivity, which leads to early flowering and low biomass. In contrast, the southern germplasm grown in the north does not have freezing tolerance, and thus does not survive the winter. </a:t>
            </a:r>
            <a:r>
              <a:rPr lang="en-US" sz="1200" i="1" kern="1200" dirty="0">
                <a:solidFill>
                  <a:schemeClr val="tx1"/>
                </a:solidFill>
                <a:effectLst/>
                <a:latin typeface="+mn-lt"/>
                <a:ea typeface="+mn-ea"/>
                <a:cs typeface="+mn-cs"/>
              </a:rPr>
              <a:t>I’m going to present two short vignettes on the genetics of these two types of GxE that we have seen thus far in our diversity panel.</a:t>
            </a:r>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61E635B1-D75A-48E5-912F-A6B3987E8CDE}" type="slidenum">
              <a:rPr lang="en-US" smtClean="0"/>
              <a:t>11</a:t>
            </a:fld>
            <a:endParaRPr lang="en-US"/>
          </a:p>
        </p:txBody>
      </p:sp>
    </p:spTree>
    <p:extLst>
      <p:ext uri="{BB962C8B-B14F-4D97-AF65-F5344CB8AC3E}">
        <p14:creationId xmlns:p14="http://schemas.microsoft.com/office/powerpoint/2010/main" val="3237837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I’ll tell you a little bit about the genetics of GxE in winter survival in the northern common gardens. The winter in 2018 was cold, and we observed considerable winter kill in the north, particularly in four of the northern sites. The map on the right here is showing you the distribution of northern winter kill across all genotypes, with each genotype plotted at its location of origin. The green circles are plants that lived at the four northern common garden sites, and the black circles are plants that died. And you can see that most plants from northern locations lived in the northern winter, while many plants from the south died in the northern winter.</a:t>
            </a:r>
          </a:p>
          <a:p>
            <a:endParaRPr lang="en-US" dirty="0"/>
          </a:p>
        </p:txBody>
      </p:sp>
      <p:sp>
        <p:nvSpPr>
          <p:cNvPr id="4" name="Slide Number Placeholder 3"/>
          <p:cNvSpPr>
            <a:spLocks noGrp="1"/>
          </p:cNvSpPr>
          <p:nvPr>
            <p:ph type="sldNum" sz="quarter" idx="5"/>
          </p:nvPr>
        </p:nvSpPr>
        <p:spPr/>
        <p:txBody>
          <a:bodyPr/>
          <a:lstStyle/>
          <a:p>
            <a:fld id="{61E635B1-D75A-48E5-912F-A6B3987E8CDE}" type="slidenum">
              <a:rPr lang="en-US" smtClean="0"/>
              <a:t>12</a:t>
            </a:fld>
            <a:endParaRPr lang="en-US"/>
          </a:p>
        </p:txBody>
      </p:sp>
    </p:spTree>
    <p:extLst>
      <p:ext uri="{BB962C8B-B14F-4D97-AF65-F5344CB8AC3E}">
        <p14:creationId xmlns:p14="http://schemas.microsoft.com/office/powerpoint/2010/main" val="1163644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did a genome-wide association on winter survival in the north, and applied a local score approach which uses linkage disequilibrium smoothing to prioritize candidates for follow-up. So this is the Manhattan plot for this trait, with significance on the y axis, chromosome on the x axis, and different chromosomes indicated by different colors.</a:t>
            </a:r>
          </a:p>
          <a:p>
            <a:endParaRPr lang="en-US" dirty="0"/>
          </a:p>
        </p:txBody>
      </p:sp>
      <p:sp>
        <p:nvSpPr>
          <p:cNvPr id="4" name="Slide Number Placeholder 3"/>
          <p:cNvSpPr>
            <a:spLocks noGrp="1"/>
          </p:cNvSpPr>
          <p:nvPr>
            <p:ph type="sldNum" sz="quarter" idx="5"/>
          </p:nvPr>
        </p:nvSpPr>
        <p:spPr/>
        <p:txBody>
          <a:bodyPr/>
          <a:lstStyle/>
          <a:p>
            <a:fld id="{61E635B1-D75A-48E5-912F-A6B3987E8CDE}" type="slidenum">
              <a:rPr lang="en-US" smtClean="0"/>
              <a:t>13</a:t>
            </a:fld>
            <a:endParaRPr lang="en-US"/>
          </a:p>
        </p:txBody>
      </p:sp>
    </p:spTree>
    <p:extLst>
      <p:ext uri="{BB962C8B-B14F-4D97-AF65-F5344CB8AC3E}">
        <p14:creationId xmlns:p14="http://schemas.microsoft.com/office/powerpoint/2010/main" val="13825727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If we look at the top association from the top four peaks, they all actually map to within single genes. Moreover, there are several sensible patterns of allele frequency – one association varies in both the Texas and Coastal lowland ecotypes, while other associations vary either only in the Texas lowland or only in the Coastal lowland ecotypes. </a:t>
            </a:r>
          </a:p>
          <a:p>
            <a:endParaRPr lang="en-US" dirty="0"/>
          </a:p>
        </p:txBody>
      </p:sp>
      <p:sp>
        <p:nvSpPr>
          <p:cNvPr id="4" name="Slide Number Placeholder 3"/>
          <p:cNvSpPr>
            <a:spLocks noGrp="1"/>
          </p:cNvSpPr>
          <p:nvPr>
            <p:ph type="sldNum" sz="quarter" idx="5"/>
          </p:nvPr>
        </p:nvSpPr>
        <p:spPr/>
        <p:txBody>
          <a:bodyPr/>
          <a:lstStyle/>
          <a:p>
            <a:fld id="{61E635B1-D75A-48E5-912F-A6B3987E8CDE}" type="slidenum">
              <a:rPr lang="en-US" smtClean="0"/>
              <a:t>14</a:t>
            </a:fld>
            <a:endParaRPr lang="en-US"/>
          </a:p>
        </p:txBody>
      </p:sp>
    </p:spTree>
    <p:extLst>
      <p:ext uri="{BB962C8B-B14F-4D97-AF65-F5344CB8AC3E}">
        <p14:creationId xmlns:p14="http://schemas.microsoft.com/office/powerpoint/2010/main" val="38674765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let’s look at a slightly more complicated example – the genetics of genotype by environment interaction in flowering date. And let me just remind you that we’ve observed that the relationship between plant </a:t>
            </a:r>
            <a:r>
              <a:rPr lang="en-US" sz="1200" kern="1200" dirty="0" err="1">
                <a:solidFill>
                  <a:schemeClr val="tx1"/>
                </a:solidFill>
                <a:effectLst/>
                <a:latin typeface="+mn-lt"/>
                <a:ea typeface="+mn-ea"/>
                <a:cs typeface="+mn-cs"/>
              </a:rPr>
              <a:t>greenup</a:t>
            </a:r>
            <a:r>
              <a:rPr lang="en-US" sz="1200" kern="1200" dirty="0">
                <a:solidFill>
                  <a:schemeClr val="tx1"/>
                </a:solidFill>
                <a:effectLst/>
                <a:latin typeface="+mn-lt"/>
                <a:ea typeface="+mn-ea"/>
                <a:cs typeface="+mn-cs"/>
              </a:rPr>
              <a:t> date and plant flowering date varies more at southern sites than at northern sites, and flowering date is also more variable at southern sites. But boy, it would be nice to get a sense of how alleles affect flowering differently at different sites.</a:t>
            </a:r>
          </a:p>
        </p:txBody>
      </p:sp>
      <p:sp>
        <p:nvSpPr>
          <p:cNvPr id="4" name="Slide Number Placeholder 3"/>
          <p:cNvSpPr>
            <a:spLocks noGrp="1"/>
          </p:cNvSpPr>
          <p:nvPr>
            <p:ph type="sldNum" sz="quarter" idx="10"/>
          </p:nvPr>
        </p:nvSpPr>
        <p:spPr/>
        <p:txBody>
          <a:bodyPr/>
          <a:lstStyle/>
          <a:p>
            <a:fld id="{61E635B1-D75A-48E5-912F-A6B3987E8CDE}" type="slidenum">
              <a:rPr lang="en-US" smtClean="0"/>
              <a:t>15</a:t>
            </a:fld>
            <a:endParaRPr lang="en-US"/>
          </a:p>
        </p:txBody>
      </p:sp>
    </p:spTree>
    <p:extLst>
      <p:ext uri="{BB962C8B-B14F-4D97-AF65-F5344CB8AC3E}">
        <p14:creationId xmlns:p14="http://schemas.microsoft.com/office/powerpoint/2010/main" val="13181188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do this, we’ve been using a method called mash, or multivariate adaptive shrinkage, which shares information between individual GWAS, or individual estimates of allele effects, to gain power to detect both significant effects and effects that differ by condition, or in our case, by location. I unfortunately don’t have time to get into details of the method right now, but I’d love to answer questions about it, particularly over beers. Regardless, when you use this method, you can get new information, which I am showing you now for flowering date, in a plot I’m calling a “</a:t>
            </a:r>
            <a:r>
              <a:rPr lang="en-US" sz="1200" kern="1200" dirty="0" err="1">
                <a:solidFill>
                  <a:schemeClr val="tx1"/>
                </a:solidFill>
                <a:effectLst/>
                <a:latin typeface="+mn-lt"/>
                <a:ea typeface="+mn-ea"/>
                <a:cs typeface="+mn-cs"/>
              </a:rPr>
              <a:t>mashhattan</a:t>
            </a:r>
            <a:r>
              <a:rPr lang="en-US" sz="1200" kern="1200" dirty="0">
                <a:solidFill>
                  <a:schemeClr val="tx1"/>
                </a:solidFill>
                <a:effectLst/>
                <a:latin typeface="+mn-lt"/>
                <a:ea typeface="+mn-ea"/>
                <a:cs typeface="+mn-cs"/>
              </a:rPr>
              <a:t>”. Here, the y-axis is still significance, but the color is now indicating how many locations that each SNP has a significant effect at. So the more orange the color, the more locations that that SNP affects flowering date at. And if you plot all significant SNPs by the number of sites that they affect, which is the plot at the top right of this slide, you can see that most significant SNPs affect flowering at six or more of the common garden locations. </a:t>
            </a:r>
          </a:p>
          <a:p>
            <a:endParaRPr lang="en-US" dirty="0"/>
          </a:p>
        </p:txBody>
      </p:sp>
      <p:sp>
        <p:nvSpPr>
          <p:cNvPr id="4" name="Slide Number Placeholder 3"/>
          <p:cNvSpPr>
            <a:spLocks noGrp="1"/>
          </p:cNvSpPr>
          <p:nvPr>
            <p:ph type="sldNum" sz="quarter" idx="5"/>
          </p:nvPr>
        </p:nvSpPr>
        <p:spPr/>
        <p:txBody>
          <a:bodyPr/>
          <a:lstStyle/>
          <a:p>
            <a:fld id="{61E635B1-D75A-48E5-912F-A6B3987E8CDE}" type="slidenum">
              <a:rPr lang="en-US" smtClean="0"/>
              <a:t>16</a:t>
            </a:fld>
            <a:endParaRPr lang="en-US"/>
          </a:p>
        </p:txBody>
      </p:sp>
    </p:spTree>
    <p:extLst>
      <p:ext uri="{BB962C8B-B14F-4D97-AF65-F5344CB8AC3E}">
        <p14:creationId xmlns:p14="http://schemas.microsoft.com/office/powerpoint/2010/main" val="38668419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Mash also allows you to visualize the effect estimates for SNPs at all of the locations, and here I am showing you two examples of that – location is on the y-axis, and the effect size of the SNP is on the x-axis, with the dashed line at zero indicating a SNP with no effect. So we can see that, for one of these SNPs, it affects flowering date at all eight common garden locations, but the magnitude of the effect differs by sites. And for the SNP on the right, we can see that the SNP affects flowering date at six of the sites, but not the two southernmost sites, and it has the largest effect on these sites that are further east. And we can also determine gene annotations near these SNPs. </a:t>
            </a:r>
          </a:p>
          <a:p>
            <a:endParaRPr lang="en-US" dirty="0"/>
          </a:p>
        </p:txBody>
      </p:sp>
      <p:sp>
        <p:nvSpPr>
          <p:cNvPr id="4" name="Slide Number Placeholder 3"/>
          <p:cNvSpPr>
            <a:spLocks noGrp="1"/>
          </p:cNvSpPr>
          <p:nvPr>
            <p:ph type="sldNum" sz="quarter" idx="5"/>
          </p:nvPr>
        </p:nvSpPr>
        <p:spPr/>
        <p:txBody>
          <a:bodyPr/>
          <a:lstStyle/>
          <a:p>
            <a:fld id="{61E635B1-D75A-48E5-912F-A6B3987E8CDE}" type="slidenum">
              <a:rPr lang="en-US" smtClean="0"/>
              <a:t>17</a:t>
            </a:fld>
            <a:endParaRPr lang="en-US"/>
          </a:p>
        </p:txBody>
      </p:sp>
    </p:spTree>
    <p:extLst>
      <p:ext uri="{BB962C8B-B14F-4D97-AF65-F5344CB8AC3E}">
        <p14:creationId xmlns:p14="http://schemas.microsoft.com/office/powerpoint/2010/main" val="7815532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to summarize, we see evidence for widespread GxE that underlies strong patterns of local adaptation in switchgrass. We see many conditional effects, and this gives us hope that for breeding purposes, we may be able to stack alleles with stable effects together, or stack conditionally beneficial alleles to improve plant vigor and climate adaptation. </a:t>
            </a:r>
            <a:r>
              <a:rPr lang="en-US" sz="1200" kern="1200">
                <a:solidFill>
                  <a:schemeClr val="tx1"/>
                </a:solidFill>
                <a:effectLst/>
                <a:latin typeface="+mn-lt"/>
                <a:ea typeface="+mn-ea"/>
                <a:cs typeface="+mn-cs"/>
              </a:rPr>
              <a:t>I’ll also mention that there is much more data to come, and that we’d love it if you got involved yourselves – we want this to be a community resource. </a:t>
            </a:r>
          </a:p>
          <a:p>
            <a:endParaRPr lang="en-US"/>
          </a:p>
        </p:txBody>
      </p:sp>
      <p:sp>
        <p:nvSpPr>
          <p:cNvPr id="4" name="Slide Number Placeholder 3"/>
          <p:cNvSpPr>
            <a:spLocks noGrp="1"/>
          </p:cNvSpPr>
          <p:nvPr>
            <p:ph type="sldNum" sz="quarter" idx="5"/>
          </p:nvPr>
        </p:nvSpPr>
        <p:spPr/>
        <p:txBody>
          <a:bodyPr/>
          <a:lstStyle/>
          <a:p>
            <a:fld id="{61E635B1-D75A-48E5-912F-A6B3987E8CDE}" type="slidenum">
              <a:rPr lang="en-US" smtClean="0"/>
              <a:t>18</a:t>
            </a:fld>
            <a:endParaRPr lang="en-US"/>
          </a:p>
        </p:txBody>
      </p:sp>
    </p:spTree>
    <p:extLst>
      <p:ext uri="{BB962C8B-B14F-4D97-AF65-F5344CB8AC3E}">
        <p14:creationId xmlns:p14="http://schemas.microsoft.com/office/powerpoint/2010/main" val="20218993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 project funded by multiple entities </a:t>
            </a:r>
          </a:p>
          <a:p>
            <a:endParaRPr lang="en-US" dirty="0"/>
          </a:p>
          <a:p>
            <a:r>
              <a:rPr lang="en-US" dirty="0"/>
              <a:t>Kerrie</a:t>
            </a:r>
            <a:r>
              <a:rPr lang="en-US" baseline="0" dirty="0"/>
              <a:t> – sample submission</a:t>
            </a:r>
          </a:p>
          <a:p>
            <a:r>
              <a:rPr lang="en-US" baseline="0" dirty="0"/>
              <a:t>Dan – co-lead at JGI</a:t>
            </a:r>
          </a:p>
          <a:p>
            <a:r>
              <a:rPr lang="en-US" baseline="0" dirty="0"/>
              <a:t>Shu</a:t>
            </a:r>
          </a:p>
          <a:p>
            <a:r>
              <a:rPr lang="en-US" baseline="0" dirty="0" err="1"/>
              <a:t>Avinash</a:t>
            </a:r>
            <a:r>
              <a:rPr lang="en-US" baseline="0" dirty="0"/>
              <a:t> – expression analyses</a:t>
            </a:r>
          </a:p>
          <a:p>
            <a:r>
              <a:rPr lang="en-US" baseline="0" dirty="0"/>
              <a:t>Jerry – switchgrass annotation</a:t>
            </a:r>
          </a:p>
          <a:p>
            <a:endParaRPr lang="en-US" dirty="0"/>
          </a:p>
        </p:txBody>
      </p:sp>
      <p:sp>
        <p:nvSpPr>
          <p:cNvPr id="4" name="Slide Number Placeholder 3"/>
          <p:cNvSpPr>
            <a:spLocks noGrp="1"/>
          </p:cNvSpPr>
          <p:nvPr>
            <p:ph type="sldNum" sz="quarter" idx="10"/>
          </p:nvPr>
        </p:nvSpPr>
        <p:spPr/>
        <p:txBody>
          <a:bodyPr/>
          <a:lstStyle/>
          <a:p>
            <a:fld id="{61E635B1-D75A-48E5-912F-A6B3987E8CDE}" type="slidenum">
              <a:rPr lang="en-US" smtClean="0"/>
              <a:t>19</a:t>
            </a:fld>
            <a:endParaRPr lang="en-US"/>
          </a:p>
        </p:txBody>
      </p:sp>
    </p:spTree>
    <p:extLst>
      <p:ext uri="{BB962C8B-B14F-4D97-AF65-F5344CB8AC3E}">
        <p14:creationId xmlns:p14="http://schemas.microsoft.com/office/powerpoint/2010/main" val="3894904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DOE chose switchgrass as its model herbaceous bioenergy crop back in 1992, and it chose it for multiple reasons. First, switchgrass is native to North America, and is found across a wide range of environments and climates – across eight USDA hardiness zones, and across a 60 inch gradient in annual precipitation. Switchgrass can produce useful biomass yields, even on marginal lands, and it is also high yielding – yields of 7 to 10 tons of dry matter per acre have been reported for some switchgrass cultivars. To put those numbers in some context, plants yielding that well grown on about 5% of the land in a 25 mile area could supply a bioenergy fuel plant constantly for a year. And, come to that, if we had such a bioenergy plant for each switchgrass genotype in the diversity panel, we could more than double the current biofuel production of the United States. But any goal like that would require finding high yielding varieties that either perform well across many environments, or several varieties that perform the best in specific environments. </a:t>
            </a:r>
          </a:p>
        </p:txBody>
      </p:sp>
      <p:sp>
        <p:nvSpPr>
          <p:cNvPr id="4" name="Slide Number Placeholder 3"/>
          <p:cNvSpPr>
            <a:spLocks noGrp="1"/>
          </p:cNvSpPr>
          <p:nvPr>
            <p:ph type="sldNum" sz="quarter" idx="10"/>
          </p:nvPr>
        </p:nvSpPr>
        <p:spPr/>
        <p:txBody>
          <a:bodyPr/>
          <a:lstStyle/>
          <a:p>
            <a:fld id="{61E635B1-D75A-48E5-912F-A6B3987E8CDE}" type="slidenum">
              <a:rPr lang="en-US" smtClean="0"/>
              <a:t>2</a:t>
            </a:fld>
            <a:endParaRPr lang="en-US"/>
          </a:p>
        </p:txBody>
      </p:sp>
    </p:spTree>
    <p:extLst>
      <p:ext uri="{BB962C8B-B14F-4D97-AF65-F5344CB8AC3E}">
        <p14:creationId xmlns:p14="http://schemas.microsoft.com/office/powerpoint/2010/main" val="1990179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Stogios</a:t>
            </a:r>
            <a:r>
              <a:rPr lang="en-US" b="1" dirty="0"/>
              <a:t> </a:t>
            </a:r>
            <a:r>
              <a:rPr lang="en-US" b="1" i="1" dirty="0"/>
              <a:t>et al. </a:t>
            </a:r>
            <a:r>
              <a:rPr lang="en-US" b="1" dirty="0"/>
              <a:t>2005</a:t>
            </a:r>
            <a:r>
              <a:rPr lang="en-US" dirty="0"/>
              <a:t>:The BTB domain (also known as the POZ domain) is a versatile protein-protein interaction motif that participates in a wide range of cellular functions, including transcriptional regulation, cytoskeleton dynamics, ion channel assembly and gating, and targeting proteins for ubiquitination. Several BTB domain structures have been experimentally determined, revealing a highly conserved core structure. The BTB domain is typically found as a single copy in proteins that contain only one or two other types of domain, and this defines the BTB-zinc finger (BTB-ZF), BTB-BACK-</a:t>
            </a:r>
            <a:r>
              <a:rPr lang="en-US" dirty="0" err="1"/>
              <a:t>kelch</a:t>
            </a:r>
            <a:r>
              <a:rPr lang="en-US" dirty="0"/>
              <a:t> (BBK), voltage-gated potassium channel T1 (T1-Kv), MATH-BTB, BTB-NPH3 and BTB-BACK-PHR (BBP) families of proteins, among others. BTB-ZF proteins are also known as the POK (POZ and </a:t>
            </a:r>
            <a:r>
              <a:rPr lang="en-US" dirty="0" err="1"/>
              <a:t>Krüppel</a:t>
            </a:r>
            <a:r>
              <a:rPr lang="en-US" dirty="0"/>
              <a:t> zinc finger) proteins. Many members of this large family have been characterized as important transcriptional factors, and several are implicated in development and cancer, most notably BCL6, leukemia/lymphoma related factor (LRF)/</a:t>
            </a:r>
            <a:r>
              <a:rPr lang="en-US" dirty="0" err="1"/>
              <a:t>Pokemon</a:t>
            </a:r>
            <a:r>
              <a:rPr lang="en-US" dirty="0"/>
              <a:t>, PLZF, </a:t>
            </a:r>
            <a:r>
              <a:rPr lang="en-US" dirty="0" err="1"/>
              <a:t>hypermethylated</a:t>
            </a:r>
            <a:r>
              <a:rPr lang="en-US" dirty="0"/>
              <a:t> in cancer (HIC)1 and </a:t>
            </a:r>
            <a:r>
              <a:rPr lang="en-US" dirty="0" err="1"/>
              <a:t>Myc</a:t>
            </a:r>
            <a:r>
              <a:rPr lang="en-US" dirty="0"/>
              <a:t> interacting zinc finger (MIZ)1.</a:t>
            </a:r>
          </a:p>
          <a:p>
            <a:endParaRPr lang="en-US" dirty="0"/>
          </a:p>
          <a:p>
            <a:endParaRPr lang="en-US" dirty="0"/>
          </a:p>
          <a:p>
            <a:r>
              <a:rPr lang="en-US" dirty="0"/>
              <a:t>In extant angiosperms, five YABBY subfamilies, FILAMENTOUS FLOWER (FIL or YAB1)/YABBY3 (YAB3 or AFO), CRABS CLAW (CRC), INNER NO OUTER (INO or YAB4), YAB2, and YAB5 [21] are distinguished by conserved functions in the initiation of lamina outgrowth, polarity maintenance, and establishment of the leaf margin [23–25]. Almeida et al. [26] and Morioka et al. [27] have provided evidence for the involvement of the YAB2 and YAB5 genes in the evolutionary diversification of style and filament morphology. </a:t>
            </a:r>
          </a:p>
        </p:txBody>
      </p:sp>
      <p:sp>
        <p:nvSpPr>
          <p:cNvPr id="4" name="Slide Number Placeholder 3"/>
          <p:cNvSpPr>
            <a:spLocks noGrp="1"/>
          </p:cNvSpPr>
          <p:nvPr>
            <p:ph type="sldNum" sz="quarter" idx="10"/>
          </p:nvPr>
        </p:nvSpPr>
        <p:spPr/>
        <p:txBody>
          <a:bodyPr/>
          <a:lstStyle/>
          <a:p>
            <a:fld id="{61E635B1-D75A-48E5-912F-A6B3987E8CDE}" type="slidenum">
              <a:rPr lang="en-US" smtClean="0"/>
              <a:t>20</a:t>
            </a:fld>
            <a:endParaRPr lang="en-US"/>
          </a:p>
        </p:txBody>
      </p:sp>
    </p:spTree>
    <p:extLst>
      <p:ext uri="{BB962C8B-B14F-4D97-AF65-F5344CB8AC3E}">
        <p14:creationId xmlns:p14="http://schemas.microsoft.com/office/powerpoint/2010/main" val="2048419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many plant scientists have been very interested in understanding how switchgrass is adapted to its local environments. Some important questions they have been considering include: what are the spatial scales at which switchgrass is locally adapted to its environment? What are the mechanisms and genes important for switchgrass’s adaptation to climate? And how important are genetic tradeoffs, a particular type of genotype by environment interaction, in driving patterns of climate adaptation in this species?</a:t>
            </a:r>
          </a:p>
          <a:p>
            <a:endParaRPr lang="en-US" dirty="0"/>
          </a:p>
        </p:txBody>
      </p:sp>
      <p:sp>
        <p:nvSpPr>
          <p:cNvPr id="4" name="Slide Number Placeholder 3"/>
          <p:cNvSpPr>
            <a:spLocks noGrp="1"/>
          </p:cNvSpPr>
          <p:nvPr>
            <p:ph type="sldNum" sz="quarter" idx="5"/>
          </p:nvPr>
        </p:nvSpPr>
        <p:spPr/>
        <p:txBody>
          <a:bodyPr/>
          <a:lstStyle/>
          <a:p>
            <a:fld id="{61E635B1-D75A-48E5-912F-A6B3987E8CDE}" type="slidenum">
              <a:rPr lang="en-US" smtClean="0"/>
              <a:t>3</a:t>
            </a:fld>
            <a:endParaRPr lang="en-US"/>
          </a:p>
        </p:txBody>
      </p:sp>
    </p:spTree>
    <p:extLst>
      <p:ext uri="{BB962C8B-B14F-4D97-AF65-F5344CB8AC3E}">
        <p14:creationId xmlns:p14="http://schemas.microsoft.com/office/powerpoint/2010/main" val="1796704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mention Tom, Jeremy, Jane, and say it’s funded by the DOE sustainability program</a:t>
            </a:r>
          </a:p>
          <a:p>
            <a:r>
              <a:rPr lang="en-US" dirty="0"/>
              <a:t>5 years of work by dozens of</a:t>
            </a:r>
            <a:r>
              <a:rPr lang="en-US" baseline="0" dirty="0"/>
              <a:t> researchers</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are some of the scientists who have taken part in a collaboration to answer these questions over the past five years. Several of them are here in the audience today – in particular, three I want to mention are Tom Juenger, at UT Austin, who has been the lead PI on this grant, as well as Jeremy Schmutz and Jane </a:t>
            </a:r>
            <a:r>
              <a:rPr lang="en-US" sz="1200" kern="1200" dirty="0" err="1">
                <a:solidFill>
                  <a:schemeClr val="tx1"/>
                </a:solidFill>
                <a:effectLst/>
                <a:latin typeface="+mn-lt"/>
                <a:ea typeface="+mn-ea"/>
                <a:cs typeface="+mn-cs"/>
              </a:rPr>
              <a:t>Grimwood</a:t>
            </a:r>
            <a:r>
              <a:rPr lang="en-US" sz="1200" kern="1200" dirty="0">
                <a:solidFill>
                  <a:schemeClr val="tx1"/>
                </a:solidFill>
                <a:effectLst/>
                <a:latin typeface="+mn-lt"/>
                <a:ea typeface="+mn-ea"/>
                <a:cs typeface="+mn-cs"/>
              </a:rPr>
              <a:t>, at </a:t>
            </a:r>
            <a:r>
              <a:rPr lang="en-US" sz="1200" kern="1200" dirty="0" err="1">
                <a:solidFill>
                  <a:schemeClr val="tx1"/>
                </a:solidFill>
                <a:effectLst/>
                <a:latin typeface="+mn-lt"/>
                <a:ea typeface="+mn-ea"/>
                <a:cs typeface="+mn-cs"/>
              </a:rPr>
              <a:t>HudsonAlpha</a:t>
            </a:r>
            <a:r>
              <a:rPr lang="en-US" sz="1200" kern="1200" dirty="0">
                <a:solidFill>
                  <a:schemeClr val="tx1"/>
                </a:solidFill>
                <a:effectLst/>
                <a:latin typeface="+mn-lt"/>
                <a:ea typeface="+mn-ea"/>
                <a:cs typeface="+mn-cs"/>
              </a:rPr>
              <a:t>, who have conducted and driven forward the genome sequencing and resequencing for this work.</a:t>
            </a:r>
          </a:p>
          <a:p>
            <a:endParaRPr lang="en-US" dirty="0"/>
          </a:p>
        </p:txBody>
      </p:sp>
      <p:sp>
        <p:nvSpPr>
          <p:cNvPr id="4" name="Slide Number Placeholder 3"/>
          <p:cNvSpPr>
            <a:spLocks noGrp="1"/>
          </p:cNvSpPr>
          <p:nvPr>
            <p:ph type="sldNum" sz="quarter" idx="10"/>
          </p:nvPr>
        </p:nvSpPr>
        <p:spPr/>
        <p:txBody>
          <a:bodyPr/>
          <a:lstStyle/>
          <a:p>
            <a:fld id="{AF607F63-CBB2-409B-B7CE-F0B50520FB2E}" type="slidenum">
              <a:rPr lang="en-US" smtClean="0"/>
              <a:t>4</a:t>
            </a:fld>
            <a:endParaRPr lang="en-US"/>
          </a:p>
        </p:txBody>
      </p:sp>
    </p:spTree>
    <p:extLst>
      <p:ext uri="{BB962C8B-B14F-4D97-AF65-F5344CB8AC3E}">
        <p14:creationId xmlns:p14="http://schemas.microsoft.com/office/powerpoint/2010/main" val="354527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a:t>
            </a:r>
            <a:r>
              <a:rPr lang="en-US" dirty="0" err="1"/>
              <a:t>Sujan</a:t>
            </a:r>
            <a:r>
              <a:rPr lang="en-US" dirty="0"/>
              <a:t>,</a:t>
            </a:r>
            <a:r>
              <a:rPr lang="en-US" baseline="0" dirty="0"/>
              <a:t> John on SNPs</a:t>
            </a:r>
          </a:p>
          <a:p>
            <a:r>
              <a:rPr lang="en-US" sz="1200" kern="1200" dirty="0">
                <a:solidFill>
                  <a:schemeClr val="tx1"/>
                </a:solidFill>
                <a:effectLst/>
                <a:latin typeface="+mn-lt"/>
                <a:ea typeface="+mn-ea"/>
                <a:cs typeface="+mn-cs"/>
              </a:rPr>
              <a:t>To study climate adaptation in switchgrass, we built a switchgrass diversity panel and planted it at ten common garden sites across the United States. The diversity panel was collected from the locations shown on the map on the left. Over 700 individuals were collected and </a:t>
            </a:r>
            <a:r>
              <a:rPr lang="en-US" sz="1200" kern="1200" dirty="0" err="1">
                <a:solidFill>
                  <a:schemeClr val="tx1"/>
                </a:solidFill>
                <a:effectLst/>
                <a:latin typeface="+mn-lt"/>
                <a:ea typeface="+mn-ea"/>
                <a:cs typeface="+mn-cs"/>
              </a:rPr>
              <a:t>resequenced</a:t>
            </a:r>
            <a:r>
              <a:rPr lang="en-US" sz="1200" kern="1200" dirty="0">
                <a:solidFill>
                  <a:schemeClr val="tx1"/>
                </a:solidFill>
                <a:effectLst/>
                <a:latin typeface="+mn-lt"/>
                <a:ea typeface="+mn-ea"/>
                <a:cs typeface="+mn-cs"/>
              </a:rPr>
              <a:t> through JGI and </a:t>
            </a:r>
            <a:r>
              <a:rPr lang="en-US" sz="1200" kern="1200" dirty="0" err="1">
                <a:solidFill>
                  <a:schemeClr val="tx1"/>
                </a:solidFill>
                <a:effectLst/>
                <a:latin typeface="+mn-lt"/>
                <a:ea typeface="+mn-ea"/>
                <a:cs typeface="+mn-cs"/>
              </a:rPr>
              <a:t>HudsonAlpha</a:t>
            </a:r>
            <a:r>
              <a:rPr lang="en-US" sz="1200" kern="1200" dirty="0">
                <a:solidFill>
                  <a:schemeClr val="tx1"/>
                </a:solidFill>
                <a:effectLst/>
                <a:latin typeface="+mn-lt"/>
                <a:ea typeface="+mn-ea"/>
                <a:cs typeface="+mn-cs"/>
              </a:rPr>
              <a:t> – particularly though the efforts of </a:t>
            </a:r>
            <a:r>
              <a:rPr lang="en-US" sz="1200" kern="1200" dirty="0" err="1">
                <a:solidFill>
                  <a:schemeClr val="tx1"/>
                </a:solidFill>
                <a:effectLst/>
                <a:latin typeface="+mn-lt"/>
                <a:ea typeface="+mn-ea"/>
                <a:cs typeface="+mn-cs"/>
              </a:rPr>
              <a:t>Sujan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Mamidi</a:t>
            </a:r>
            <a:r>
              <a:rPr lang="en-US" sz="1200" kern="1200" dirty="0">
                <a:solidFill>
                  <a:schemeClr val="tx1"/>
                </a:solidFill>
                <a:effectLst/>
                <a:latin typeface="+mn-lt"/>
                <a:ea typeface="+mn-ea"/>
                <a:cs typeface="+mn-cs"/>
              </a:rPr>
              <a:t> and John Lovell, who has been leading the genome paper effort. These 700 individuals were </a:t>
            </a:r>
            <a:r>
              <a:rPr lang="en-US" sz="1200" kern="1200" dirty="0" err="1">
                <a:solidFill>
                  <a:schemeClr val="tx1"/>
                </a:solidFill>
                <a:effectLst/>
                <a:latin typeface="+mn-lt"/>
                <a:ea typeface="+mn-ea"/>
                <a:cs typeface="+mn-cs"/>
              </a:rPr>
              <a:t>resequenced</a:t>
            </a:r>
            <a:r>
              <a:rPr lang="en-US" sz="1200" kern="1200" dirty="0">
                <a:solidFill>
                  <a:schemeClr val="tx1"/>
                </a:solidFill>
                <a:effectLst/>
                <a:latin typeface="+mn-lt"/>
                <a:ea typeface="+mn-ea"/>
                <a:cs typeface="+mn-cs"/>
              </a:rPr>
              <a:t> to a median of 45x coverage, and we have over 40 million SNPs available for analysis in this diversity panel. </a:t>
            </a:r>
          </a:p>
          <a:p>
            <a:r>
              <a:rPr lang="en-US" sz="1200" kern="1200" dirty="0">
                <a:solidFill>
                  <a:schemeClr val="tx1"/>
                </a:solidFill>
                <a:effectLst/>
                <a:latin typeface="+mn-lt"/>
                <a:ea typeface="+mn-ea"/>
                <a:cs typeface="+mn-cs"/>
              </a:rPr>
              <a:t>These 700 individuals were then clonally propagated so genetically identical individuals could be planted at these 10 common garden sites. These sites span 17 degrees of latitude, from Kingsville, Texas up to Brookings, South Dakota. The map on the right here is showing you the common garden locations, and the number of switchgrass genotypes that were planted at each site in 2018 – anywhere from 300 to over 600.</a:t>
            </a:r>
          </a:p>
          <a:p>
            <a:endParaRPr lang="en-US" dirty="0"/>
          </a:p>
        </p:txBody>
      </p:sp>
      <p:sp>
        <p:nvSpPr>
          <p:cNvPr id="4" name="Slide Number Placeholder 3"/>
          <p:cNvSpPr>
            <a:spLocks noGrp="1"/>
          </p:cNvSpPr>
          <p:nvPr>
            <p:ph type="sldNum" sz="quarter" idx="10"/>
          </p:nvPr>
        </p:nvSpPr>
        <p:spPr/>
        <p:txBody>
          <a:bodyPr/>
          <a:lstStyle/>
          <a:p>
            <a:fld id="{61E635B1-D75A-48E5-912F-A6B3987E8CDE}" type="slidenum">
              <a:rPr lang="en-US" smtClean="0"/>
              <a:t>5</a:t>
            </a:fld>
            <a:endParaRPr lang="en-US"/>
          </a:p>
        </p:txBody>
      </p:sp>
    </p:spTree>
    <p:extLst>
      <p:ext uri="{BB962C8B-B14F-4D97-AF65-F5344CB8AC3E}">
        <p14:creationId xmlns:p14="http://schemas.microsoft.com/office/powerpoint/2010/main" val="2427919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2019, we then </a:t>
            </a:r>
            <a:r>
              <a:rPr lang="en-US" sz="1200" kern="1200" dirty="0" err="1">
                <a:solidFill>
                  <a:schemeClr val="tx1"/>
                </a:solidFill>
                <a:effectLst/>
                <a:latin typeface="+mn-lt"/>
                <a:ea typeface="+mn-ea"/>
                <a:cs typeface="+mn-cs"/>
              </a:rPr>
              <a:t>phenotyped</a:t>
            </a:r>
            <a:r>
              <a:rPr lang="en-US" sz="1200" kern="1200" dirty="0">
                <a:solidFill>
                  <a:schemeClr val="tx1"/>
                </a:solidFill>
                <a:effectLst/>
                <a:latin typeface="+mn-lt"/>
                <a:ea typeface="+mn-ea"/>
                <a:cs typeface="+mn-cs"/>
              </a:rPr>
              <a:t> plants in this panel like crazy – so here’s examples of our clonal propagation methods, and the weather station setup at the common garden sites. Jason Bonette managed much of the major phenotyping push. Traits we measured included tiller count – here’s some manual tiller counting – plant height and biomass, but a number of other campaigns were also carried out – both soil and tissue sampling, physiology, and anatomy, and high throughput phenotyping by drone.</a:t>
            </a:r>
          </a:p>
          <a:p>
            <a:endParaRPr lang="en-US" dirty="0"/>
          </a:p>
        </p:txBody>
      </p:sp>
      <p:sp>
        <p:nvSpPr>
          <p:cNvPr id="4" name="Slide Number Placeholder 3"/>
          <p:cNvSpPr>
            <a:spLocks noGrp="1"/>
          </p:cNvSpPr>
          <p:nvPr>
            <p:ph type="sldNum" sz="quarter" idx="5"/>
          </p:nvPr>
        </p:nvSpPr>
        <p:spPr/>
        <p:txBody>
          <a:bodyPr/>
          <a:lstStyle/>
          <a:p>
            <a:fld id="{61E635B1-D75A-48E5-912F-A6B3987E8CDE}" type="slidenum">
              <a:rPr lang="en-US" smtClean="0"/>
              <a:t>6</a:t>
            </a:fld>
            <a:endParaRPr lang="en-US"/>
          </a:p>
        </p:txBody>
      </p:sp>
    </p:spTree>
    <p:extLst>
      <p:ext uri="{BB962C8B-B14F-4D97-AF65-F5344CB8AC3E}">
        <p14:creationId xmlns:p14="http://schemas.microsoft.com/office/powerpoint/2010/main" val="3475102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this data, we’ve begun a number of downstream analyses to look at the genetics of adaptation – association and population genomic studies, which I will talk about more today, but also genomic selection and breeding approaches, climate niche characterization for individual genotypes, and agronomic modeling of plant performance in current and future climate scenarios.</a:t>
            </a:r>
          </a:p>
          <a:p>
            <a:endParaRPr lang="en-US" dirty="0"/>
          </a:p>
        </p:txBody>
      </p:sp>
      <p:sp>
        <p:nvSpPr>
          <p:cNvPr id="4" name="Slide Number Placeholder 3"/>
          <p:cNvSpPr>
            <a:spLocks noGrp="1"/>
          </p:cNvSpPr>
          <p:nvPr>
            <p:ph type="sldNum" sz="quarter" idx="5"/>
          </p:nvPr>
        </p:nvSpPr>
        <p:spPr/>
        <p:txBody>
          <a:bodyPr/>
          <a:lstStyle/>
          <a:p>
            <a:fld id="{61E635B1-D75A-48E5-912F-A6B3987E8CDE}" type="slidenum">
              <a:rPr lang="en-US" smtClean="0"/>
              <a:t>7</a:t>
            </a:fld>
            <a:endParaRPr lang="en-US"/>
          </a:p>
        </p:txBody>
      </p:sp>
    </p:spTree>
    <p:extLst>
      <p:ext uri="{BB962C8B-B14F-4D97-AF65-F5344CB8AC3E}">
        <p14:creationId xmlns:p14="http://schemas.microsoft.com/office/powerpoint/2010/main" val="1030984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Before I tell you more about the genetic association work, I want to familiarize you just a little more about the population structure and demography present in the switchgrass diversity panel. Our United States collected, tetraploid switchgrass falls into five genetic subpopulations and three ecotypes. The genetic subpopulations are shown by the colors on this map, and also by the colored scale bars on the right of each picture here. There are also three ecotypes present. Two of the genetic subpopulations are northern upland ecotypes, one is a Texas lowland ecotype, and two are Coastal Lowland ecotypes. Some of the results will be colored using this color key, and the only important thing to remember here is that northern material will have cool colors, and southern material will have warm colors. Make sense?</a:t>
            </a:r>
          </a:p>
          <a:p>
            <a:endParaRPr lang="en-US" dirty="0"/>
          </a:p>
        </p:txBody>
      </p:sp>
      <p:sp>
        <p:nvSpPr>
          <p:cNvPr id="4" name="Slide Number Placeholder 3"/>
          <p:cNvSpPr>
            <a:spLocks noGrp="1"/>
          </p:cNvSpPr>
          <p:nvPr>
            <p:ph type="sldNum" sz="quarter" idx="5"/>
          </p:nvPr>
        </p:nvSpPr>
        <p:spPr/>
        <p:txBody>
          <a:bodyPr/>
          <a:lstStyle/>
          <a:p>
            <a:fld id="{61E635B1-D75A-48E5-912F-A6B3987E8CDE}" type="slidenum">
              <a:rPr lang="en-US" smtClean="0"/>
              <a:t>8</a:t>
            </a:fld>
            <a:endParaRPr lang="en-US"/>
          </a:p>
        </p:txBody>
      </p:sp>
    </p:spTree>
    <p:extLst>
      <p:ext uri="{BB962C8B-B14F-4D97-AF65-F5344CB8AC3E}">
        <p14:creationId xmlns:p14="http://schemas.microsoft.com/office/powerpoint/2010/main" val="4205526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Alright! Well, on Christmas day, I received the first of the 2019 diversity panel phenotypic data. Here are four of the phenotypes we collected at all ten sites. Each of the columns of histograms is a separate phenotype, and each of the rows of histograms is from a single common garden site. The sites are arranged in latitudinal order, so South Dakota is at the top here, and Kingsville, Texas is at the bottom. And, finally, the histograms are colored by plant ecotype. And all I really want to you to take away from this slide is that there is a large amount of phenotypic data, and that this data certainly differs by common garden location and by plant ecotype.</a:t>
            </a:r>
          </a:p>
          <a:p>
            <a:endParaRPr lang="en-US" dirty="0"/>
          </a:p>
        </p:txBody>
      </p:sp>
      <p:sp>
        <p:nvSpPr>
          <p:cNvPr id="4" name="Slide Number Placeholder 3"/>
          <p:cNvSpPr>
            <a:spLocks noGrp="1"/>
          </p:cNvSpPr>
          <p:nvPr>
            <p:ph type="sldNum" sz="quarter" idx="10"/>
          </p:nvPr>
        </p:nvSpPr>
        <p:spPr/>
        <p:txBody>
          <a:bodyPr/>
          <a:lstStyle/>
          <a:p>
            <a:fld id="{61E635B1-D75A-48E5-912F-A6B3987E8CDE}" type="slidenum">
              <a:rPr lang="en-US" smtClean="0"/>
              <a:t>9</a:t>
            </a:fld>
            <a:endParaRPr lang="en-US"/>
          </a:p>
        </p:txBody>
      </p:sp>
    </p:spTree>
    <p:extLst>
      <p:ext uri="{BB962C8B-B14F-4D97-AF65-F5344CB8AC3E}">
        <p14:creationId xmlns:p14="http://schemas.microsoft.com/office/powerpoint/2010/main" val="2670288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0888DCC-E88F-444E-AE96-F2C290988A71}" type="datetimeFigureOut">
              <a:rPr lang="en-US" smtClean="0"/>
              <a:t>2020-01-11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DDF0C7-13D6-4C17-B9BE-FC4497B2E8A0}" type="slidenum">
              <a:rPr lang="en-US" smtClean="0"/>
              <a:t>‹#›</a:t>
            </a:fld>
            <a:endParaRPr lang="en-US"/>
          </a:p>
        </p:txBody>
      </p:sp>
    </p:spTree>
    <p:extLst>
      <p:ext uri="{BB962C8B-B14F-4D97-AF65-F5344CB8AC3E}">
        <p14:creationId xmlns:p14="http://schemas.microsoft.com/office/powerpoint/2010/main" val="4058410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0888DCC-E88F-444E-AE96-F2C290988A71}" type="datetimeFigureOut">
              <a:rPr lang="en-US" smtClean="0"/>
              <a:t>2020-01-11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DDF0C7-13D6-4C17-B9BE-FC4497B2E8A0}" type="slidenum">
              <a:rPr lang="en-US" smtClean="0"/>
              <a:t>‹#›</a:t>
            </a:fld>
            <a:endParaRPr lang="en-US"/>
          </a:p>
        </p:txBody>
      </p:sp>
    </p:spTree>
    <p:extLst>
      <p:ext uri="{BB962C8B-B14F-4D97-AF65-F5344CB8AC3E}">
        <p14:creationId xmlns:p14="http://schemas.microsoft.com/office/powerpoint/2010/main" val="6971512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0888DCC-E88F-444E-AE96-F2C290988A71}" type="datetimeFigureOut">
              <a:rPr lang="en-US" smtClean="0"/>
              <a:t>2020-01-11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DDF0C7-13D6-4C17-B9BE-FC4497B2E8A0}" type="slidenum">
              <a:rPr lang="en-US" smtClean="0"/>
              <a:t>‹#›</a:t>
            </a:fld>
            <a:endParaRPr lang="en-US"/>
          </a:p>
        </p:txBody>
      </p:sp>
    </p:spTree>
    <p:extLst>
      <p:ext uri="{BB962C8B-B14F-4D97-AF65-F5344CB8AC3E}">
        <p14:creationId xmlns:p14="http://schemas.microsoft.com/office/powerpoint/2010/main" val="2792414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0888DCC-E88F-444E-AE96-F2C290988A71}" type="datetimeFigureOut">
              <a:rPr lang="en-US" smtClean="0"/>
              <a:t>2020-01-11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DDF0C7-13D6-4C17-B9BE-FC4497B2E8A0}" type="slidenum">
              <a:rPr lang="en-US" smtClean="0"/>
              <a:t>‹#›</a:t>
            </a:fld>
            <a:endParaRPr lang="en-US"/>
          </a:p>
        </p:txBody>
      </p:sp>
    </p:spTree>
    <p:extLst>
      <p:ext uri="{BB962C8B-B14F-4D97-AF65-F5344CB8AC3E}">
        <p14:creationId xmlns:p14="http://schemas.microsoft.com/office/powerpoint/2010/main" val="4010439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0888DCC-E88F-444E-AE96-F2C290988A71}" type="datetimeFigureOut">
              <a:rPr lang="en-US" smtClean="0"/>
              <a:t>2020-01-11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DDF0C7-13D6-4C17-B9BE-FC4497B2E8A0}" type="slidenum">
              <a:rPr lang="en-US" smtClean="0"/>
              <a:t>‹#›</a:t>
            </a:fld>
            <a:endParaRPr lang="en-US"/>
          </a:p>
        </p:txBody>
      </p:sp>
    </p:spTree>
    <p:extLst>
      <p:ext uri="{BB962C8B-B14F-4D97-AF65-F5344CB8AC3E}">
        <p14:creationId xmlns:p14="http://schemas.microsoft.com/office/powerpoint/2010/main" val="1846610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0888DCC-E88F-444E-AE96-F2C290988A71}" type="datetimeFigureOut">
              <a:rPr lang="en-US" smtClean="0"/>
              <a:t>2020-01-11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DDF0C7-13D6-4C17-B9BE-FC4497B2E8A0}" type="slidenum">
              <a:rPr lang="en-US" smtClean="0"/>
              <a:t>‹#›</a:t>
            </a:fld>
            <a:endParaRPr lang="en-US"/>
          </a:p>
        </p:txBody>
      </p:sp>
    </p:spTree>
    <p:extLst>
      <p:ext uri="{BB962C8B-B14F-4D97-AF65-F5344CB8AC3E}">
        <p14:creationId xmlns:p14="http://schemas.microsoft.com/office/powerpoint/2010/main" val="120330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0888DCC-E88F-444E-AE96-F2C290988A71}" type="datetimeFigureOut">
              <a:rPr lang="en-US" smtClean="0"/>
              <a:t>2020-01-11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DDF0C7-13D6-4C17-B9BE-FC4497B2E8A0}" type="slidenum">
              <a:rPr lang="en-US" smtClean="0"/>
              <a:t>‹#›</a:t>
            </a:fld>
            <a:endParaRPr lang="en-US"/>
          </a:p>
        </p:txBody>
      </p:sp>
    </p:spTree>
    <p:extLst>
      <p:ext uri="{BB962C8B-B14F-4D97-AF65-F5344CB8AC3E}">
        <p14:creationId xmlns:p14="http://schemas.microsoft.com/office/powerpoint/2010/main" val="1187247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0888DCC-E88F-444E-AE96-F2C290988A71}" type="datetimeFigureOut">
              <a:rPr lang="en-US" smtClean="0"/>
              <a:t>2020-01-11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DDF0C7-13D6-4C17-B9BE-FC4497B2E8A0}" type="slidenum">
              <a:rPr lang="en-US" smtClean="0"/>
              <a:t>‹#›</a:t>
            </a:fld>
            <a:endParaRPr lang="en-US"/>
          </a:p>
        </p:txBody>
      </p:sp>
    </p:spTree>
    <p:extLst>
      <p:ext uri="{BB962C8B-B14F-4D97-AF65-F5344CB8AC3E}">
        <p14:creationId xmlns:p14="http://schemas.microsoft.com/office/powerpoint/2010/main" val="2871029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888DCC-E88F-444E-AE96-F2C290988A71}" type="datetimeFigureOut">
              <a:rPr lang="en-US" smtClean="0"/>
              <a:t>2020-01-11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DDF0C7-13D6-4C17-B9BE-FC4497B2E8A0}" type="slidenum">
              <a:rPr lang="en-US" smtClean="0"/>
              <a:t>‹#›</a:t>
            </a:fld>
            <a:endParaRPr lang="en-US"/>
          </a:p>
        </p:txBody>
      </p:sp>
    </p:spTree>
    <p:extLst>
      <p:ext uri="{BB962C8B-B14F-4D97-AF65-F5344CB8AC3E}">
        <p14:creationId xmlns:p14="http://schemas.microsoft.com/office/powerpoint/2010/main" val="2095635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0888DCC-E88F-444E-AE96-F2C290988A71}" type="datetimeFigureOut">
              <a:rPr lang="en-US" smtClean="0"/>
              <a:t>2020-01-11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DDF0C7-13D6-4C17-B9BE-FC4497B2E8A0}" type="slidenum">
              <a:rPr lang="en-US" smtClean="0"/>
              <a:t>‹#›</a:t>
            </a:fld>
            <a:endParaRPr lang="en-US"/>
          </a:p>
        </p:txBody>
      </p:sp>
    </p:spTree>
    <p:extLst>
      <p:ext uri="{BB962C8B-B14F-4D97-AF65-F5344CB8AC3E}">
        <p14:creationId xmlns:p14="http://schemas.microsoft.com/office/powerpoint/2010/main" val="4243936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0888DCC-E88F-444E-AE96-F2C290988A71}" type="datetimeFigureOut">
              <a:rPr lang="en-US" smtClean="0"/>
              <a:t>2020-01-11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DDF0C7-13D6-4C17-B9BE-FC4497B2E8A0}" type="slidenum">
              <a:rPr lang="en-US" smtClean="0"/>
              <a:t>‹#›</a:t>
            </a:fld>
            <a:endParaRPr lang="en-US"/>
          </a:p>
        </p:txBody>
      </p:sp>
    </p:spTree>
    <p:extLst>
      <p:ext uri="{BB962C8B-B14F-4D97-AF65-F5344CB8AC3E}">
        <p14:creationId xmlns:p14="http://schemas.microsoft.com/office/powerpoint/2010/main" val="2283033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888DCC-E88F-444E-AE96-F2C290988A71}" type="datetimeFigureOut">
              <a:rPr lang="en-US" smtClean="0"/>
              <a:t>2020-01-11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DDF0C7-13D6-4C17-B9BE-FC4497B2E8A0}" type="slidenum">
              <a:rPr lang="en-US" smtClean="0"/>
              <a:t>‹#›</a:t>
            </a:fld>
            <a:endParaRPr lang="en-US"/>
          </a:p>
        </p:txBody>
      </p:sp>
    </p:spTree>
    <p:extLst>
      <p:ext uri="{BB962C8B-B14F-4D97-AF65-F5344CB8AC3E}">
        <p14:creationId xmlns:p14="http://schemas.microsoft.com/office/powerpoint/2010/main" val="12685948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8.jpg"/><Relationship Id="rId5" Type="http://schemas.openxmlformats.org/officeDocument/2006/relationships/image" Target="../media/image57.png"/><Relationship Id="rId4" Type="http://schemas.openxmlformats.org/officeDocument/2006/relationships/image" Target="../media/image56.gi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2.png"/><Relationship Id="rId1" Type="http://schemas.openxmlformats.org/officeDocument/2006/relationships/slideLayout" Target="../slideLayouts/slideLayout4.xml"/><Relationship Id="rId5" Type="http://schemas.openxmlformats.org/officeDocument/2006/relationships/image" Target="../media/image63.pn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jpeg"/><Relationship Id="rId18" Type="http://schemas.openxmlformats.org/officeDocument/2006/relationships/image" Target="../media/image19.jpe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notesSlide" Target="../notesSlides/notesSlide4.xml"/><Relationship Id="rId16" Type="http://schemas.openxmlformats.org/officeDocument/2006/relationships/image" Target="../media/image17.jpeg"/><Relationship Id="rId20" Type="http://schemas.openxmlformats.org/officeDocument/2006/relationships/image" Target="../media/image21.jp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jpeg"/><Relationship Id="rId5" Type="http://schemas.openxmlformats.org/officeDocument/2006/relationships/image" Target="../media/image6.png"/><Relationship Id="rId15" Type="http://schemas.openxmlformats.org/officeDocument/2006/relationships/image" Target="../media/image16.jpeg"/><Relationship Id="rId10" Type="http://schemas.openxmlformats.org/officeDocument/2006/relationships/image" Target="../media/image11.png"/><Relationship Id="rId19" Type="http://schemas.openxmlformats.org/officeDocument/2006/relationships/image" Target="../media/image20.jpe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28.jpeg"/><Relationship Id="rId13" Type="http://schemas.openxmlformats.org/officeDocument/2006/relationships/image" Target="../media/image33.jpeg"/><Relationship Id="rId3" Type="http://schemas.openxmlformats.org/officeDocument/2006/relationships/image" Target="../media/image12.jpeg"/><Relationship Id="rId7" Type="http://schemas.openxmlformats.org/officeDocument/2006/relationships/image" Target="../media/image27.jpeg"/><Relationship Id="rId12"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6.jpeg"/><Relationship Id="rId11" Type="http://schemas.openxmlformats.org/officeDocument/2006/relationships/image" Target="../media/image31.jpeg"/><Relationship Id="rId5" Type="http://schemas.openxmlformats.org/officeDocument/2006/relationships/image" Target="../media/image25.jpeg"/><Relationship Id="rId10" Type="http://schemas.openxmlformats.org/officeDocument/2006/relationships/image" Target="../media/image30.JPG"/><Relationship Id="rId4" Type="http://schemas.openxmlformats.org/officeDocument/2006/relationships/image" Target="../media/image24.jpeg"/><Relationship Id="rId9" Type="http://schemas.openxmlformats.org/officeDocument/2006/relationships/image" Target="../media/image29.jpeg"/><Relationship Id="rId14" Type="http://schemas.openxmlformats.org/officeDocument/2006/relationships/image" Target="../media/image34.tiff"/></Relationships>
</file>

<file path=ppt/slides/_rels/slide7.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
          <p:cNvPicPr>
            <a:picLocks noChangeAspect="1"/>
          </p:cNvPicPr>
          <p:nvPr/>
        </p:nvPicPr>
        <p:blipFill rotWithShape="1">
          <a:blip r:embed="rId3">
            <a:extLst>
              <a:ext uri="{28A0092B-C50C-407E-A947-70E740481C1C}">
                <a14:useLocalDpi xmlns:a14="http://schemas.microsoft.com/office/drawing/2010/main" val="0"/>
              </a:ext>
            </a:extLst>
          </a:blip>
          <a:srcRect r="10891" b="10620"/>
          <a:stretch/>
        </p:blipFill>
        <p:spPr bwMode="auto">
          <a:xfrm>
            <a:off x="-149523" y="0"/>
            <a:ext cx="12341521" cy="695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6"/>
          <p:cNvSpPr>
            <a:spLocks noGrp="1"/>
          </p:cNvSpPr>
          <p:nvPr>
            <p:ph type="ctrTitle"/>
          </p:nvPr>
        </p:nvSpPr>
        <p:spPr>
          <a:xfrm>
            <a:off x="1232007" y="1193258"/>
            <a:ext cx="9706130" cy="1909917"/>
          </a:xfrm>
        </p:spPr>
        <p:txBody>
          <a:bodyPr>
            <a:normAutofit/>
          </a:bodyPr>
          <a:lstStyle/>
          <a:p>
            <a:r>
              <a:rPr lang="en-US" sz="3600" dirty="0">
                <a:solidFill>
                  <a:schemeClr val="bg1"/>
                </a:solidFill>
              </a:rPr>
              <a:t>Genetics of Genotype-By-Environment Interactions in the Switchgrass Diversity Panel</a:t>
            </a:r>
          </a:p>
        </p:txBody>
      </p:sp>
      <p:sp>
        <p:nvSpPr>
          <p:cNvPr id="8" name="Subtitle 7"/>
          <p:cNvSpPr>
            <a:spLocks noGrp="1"/>
          </p:cNvSpPr>
          <p:nvPr>
            <p:ph type="subTitle" idx="1"/>
          </p:nvPr>
        </p:nvSpPr>
        <p:spPr>
          <a:xfrm>
            <a:off x="1524000" y="3662363"/>
            <a:ext cx="9144000" cy="1595437"/>
          </a:xfrm>
        </p:spPr>
        <p:txBody>
          <a:bodyPr/>
          <a:lstStyle/>
          <a:p>
            <a:r>
              <a:rPr lang="en-US" dirty="0">
                <a:solidFill>
                  <a:schemeClr val="bg1"/>
                </a:solidFill>
              </a:rPr>
              <a:t>Alice MacQueen</a:t>
            </a:r>
          </a:p>
          <a:p>
            <a:r>
              <a:rPr lang="en-US" dirty="0">
                <a:solidFill>
                  <a:schemeClr val="bg1"/>
                </a:solidFill>
              </a:rPr>
              <a:t>BER Plant Genomic Science Workshop</a:t>
            </a:r>
          </a:p>
          <a:p>
            <a:r>
              <a:rPr lang="en-US" dirty="0">
                <a:solidFill>
                  <a:schemeClr val="bg1"/>
                </a:solidFill>
              </a:rPr>
              <a:t>2020-01-13</a:t>
            </a:r>
          </a:p>
        </p:txBody>
      </p:sp>
    </p:spTree>
    <p:extLst>
      <p:ext uri="{BB962C8B-B14F-4D97-AF65-F5344CB8AC3E}">
        <p14:creationId xmlns:p14="http://schemas.microsoft.com/office/powerpoint/2010/main" val="1538508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GxE in phenology is visible across the common gardens.</a:t>
            </a:r>
          </a:p>
        </p:txBody>
      </p:sp>
      <p:sp>
        <p:nvSpPr>
          <p:cNvPr id="13" name="TextBox 12"/>
          <p:cNvSpPr txBox="1"/>
          <p:nvPr/>
        </p:nvSpPr>
        <p:spPr>
          <a:xfrm>
            <a:off x="1274204" y="1351666"/>
            <a:ext cx="1364215" cy="369332"/>
          </a:xfrm>
          <a:prstGeom prst="rect">
            <a:avLst/>
          </a:prstGeom>
          <a:noFill/>
        </p:spPr>
        <p:txBody>
          <a:bodyPr wrap="square" rtlCol="0">
            <a:spAutoFit/>
          </a:bodyPr>
          <a:lstStyle/>
          <a:p>
            <a:r>
              <a:rPr lang="en-US" dirty="0"/>
              <a:t>Greenup</a:t>
            </a:r>
          </a:p>
        </p:txBody>
      </p:sp>
      <p:sp>
        <p:nvSpPr>
          <p:cNvPr id="14" name="TextBox 13"/>
          <p:cNvSpPr txBox="1"/>
          <p:nvPr/>
        </p:nvSpPr>
        <p:spPr>
          <a:xfrm>
            <a:off x="3067274" y="1351666"/>
            <a:ext cx="1364215" cy="369332"/>
          </a:xfrm>
          <a:prstGeom prst="rect">
            <a:avLst/>
          </a:prstGeom>
          <a:noFill/>
        </p:spPr>
        <p:txBody>
          <a:bodyPr wrap="square" rtlCol="0">
            <a:spAutoFit/>
          </a:bodyPr>
          <a:lstStyle/>
          <a:p>
            <a:r>
              <a:rPr lang="en-US" dirty="0"/>
              <a:t>Flowering</a:t>
            </a:r>
          </a:p>
        </p:txBody>
      </p:sp>
      <p:sp>
        <p:nvSpPr>
          <p:cNvPr id="15" name="TextBox 14"/>
          <p:cNvSpPr txBox="1"/>
          <p:nvPr/>
        </p:nvSpPr>
        <p:spPr>
          <a:xfrm>
            <a:off x="5316480" y="1354252"/>
            <a:ext cx="4951470" cy="369332"/>
          </a:xfrm>
          <a:prstGeom prst="rect">
            <a:avLst/>
          </a:prstGeom>
          <a:noFill/>
        </p:spPr>
        <p:txBody>
          <a:bodyPr wrap="square" rtlCol="0">
            <a:spAutoFit/>
          </a:bodyPr>
          <a:lstStyle/>
          <a:p>
            <a:r>
              <a:rPr lang="en-US" dirty="0"/>
              <a:t>Days between Greenup and Flowering </a:t>
            </a:r>
          </a:p>
        </p:txBody>
      </p:sp>
      <p:pic>
        <p:nvPicPr>
          <p:cNvPr id="19" name="Content Placeholder 18"/>
          <p:cNvPicPr>
            <a:picLocks noGrp="1" noChangeAspect="1"/>
          </p:cNvPicPr>
          <p:nvPr>
            <p:ph sz="half" idx="1"/>
          </p:nvPr>
        </p:nvPicPr>
        <p:blipFill rotWithShape="1">
          <a:blip r:embed="rId3" cstate="print">
            <a:extLst>
              <a:ext uri="{28A0092B-C50C-407E-A947-70E740481C1C}">
                <a14:useLocalDpi xmlns:a14="http://schemas.microsoft.com/office/drawing/2010/main" val="0"/>
              </a:ext>
            </a:extLst>
          </a:blip>
          <a:srcRect t="5767"/>
          <a:stretch/>
        </p:blipFill>
        <p:spPr>
          <a:xfrm>
            <a:off x="789886" y="1695450"/>
            <a:ext cx="4395565" cy="5121538"/>
          </a:xfrm>
        </p:spPr>
      </p:pic>
      <p:pic>
        <p:nvPicPr>
          <p:cNvPr id="6" name="Content Placeholder 8"/>
          <p:cNvPicPr>
            <a:picLocks noChangeAspect="1"/>
          </p:cNvPicPr>
          <p:nvPr/>
        </p:nvPicPr>
        <p:blipFill rotWithShape="1">
          <a:blip r:embed="rId4" cstate="print">
            <a:extLst>
              <a:ext uri="{28A0092B-C50C-407E-A947-70E740481C1C}">
                <a14:useLocalDpi xmlns:a14="http://schemas.microsoft.com/office/drawing/2010/main" val="0"/>
              </a:ext>
            </a:extLst>
          </a:blip>
          <a:srcRect l="20879" t="5026" r="4648" b="15468"/>
          <a:stretch/>
        </p:blipFill>
        <p:spPr>
          <a:xfrm>
            <a:off x="8873309" y="4819973"/>
            <a:ext cx="3181674" cy="2038027"/>
          </a:xfrm>
          <a:prstGeom prst="rect">
            <a:avLst/>
          </a:prstGeom>
        </p:spPr>
      </p:pic>
      <p:pic>
        <p:nvPicPr>
          <p:cNvPr id="17" name="Content Placeholder 16"/>
          <p:cNvPicPr>
            <a:picLocks noGrp="1" noChangeAspect="1"/>
          </p:cNvPicPr>
          <p:nvPr>
            <p:ph sz="half" idx="2"/>
          </p:nvPr>
        </p:nvPicPr>
        <p:blipFill rotWithShape="1">
          <a:blip r:embed="rId5" cstate="print">
            <a:extLst>
              <a:ext uri="{28A0092B-C50C-407E-A947-70E740481C1C}">
                <a14:useLocalDpi xmlns:a14="http://schemas.microsoft.com/office/drawing/2010/main" val="0"/>
              </a:ext>
            </a:extLst>
          </a:blip>
          <a:srcRect t="4560"/>
          <a:stretch/>
        </p:blipFill>
        <p:spPr>
          <a:xfrm>
            <a:off x="4831539" y="1666510"/>
            <a:ext cx="3263732" cy="5191490"/>
          </a:xfrm>
          <a:prstGeom prst="rect">
            <a:avLst/>
          </a:prstGeom>
        </p:spPr>
      </p:pic>
      <p:sp>
        <p:nvSpPr>
          <p:cNvPr id="11" name="TextBox 10">
            <a:extLst>
              <a:ext uri="{FF2B5EF4-FFF2-40B4-BE49-F238E27FC236}">
                <a16:creationId xmlns:a16="http://schemas.microsoft.com/office/drawing/2014/main" id="{E1EF9C31-4C61-4697-8B81-D1DC08582857}"/>
              </a:ext>
            </a:extLst>
          </p:cNvPr>
          <p:cNvSpPr txBox="1"/>
          <p:nvPr/>
        </p:nvSpPr>
        <p:spPr>
          <a:xfrm>
            <a:off x="7172494" y="5699655"/>
            <a:ext cx="1785499" cy="369332"/>
          </a:xfrm>
          <a:prstGeom prst="rect">
            <a:avLst/>
          </a:prstGeom>
          <a:noFill/>
        </p:spPr>
        <p:txBody>
          <a:bodyPr wrap="square" rtlCol="0">
            <a:spAutoFit/>
          </a:bodyPr>
          <a:lstStyle/>
          <a:p>
            <a:r>
              <a:rPr lang="en-US" dirty="0"/>
              <a:t>Latitude</a:t>
            </a:r>
          </a:p>
        </p:txBody>
      </p:sp>
      <p:cxnSp>
        <p:nvCxnSpPr>
          <p:cNvPr id="12" name="Straight Arrow Connector 11">
            <a:extLst>
              <a:ext uri="{FF2B5EF4-FFF2-40B4-BE49-F238E27FC236}">
                <a16:creationId xmlns:a16="http://schemas.microsoft.com/office/drawing/2014/main" id="{6ECDCB47-BD01-4425-A3F5-DA8E7D8C51C9}"/>
              </a:ext>
            </a:extLst>
          </p:cNvPr>
          <p:cNvCxnSpPr/>
          <p:nvPr/>
        </p:nvCxnSpPr>
        <p:spPr>
          <a:xfrm flipV="1">
            <a:off x="7715419" y="4206501"/>
            <a:ext cx="0" cy="15049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780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GxE in phenology is visible across the common gardens.</a:t>
            </a:r>
          </a:p>
        </p:txBody>
      </p:sp>
      <p:pic>
        <p:nvPicPr>
          <p:cNvPr id="19" name="Content Placeholder 18"/>
          <p:cNvPicPr>
            <a:picLocks noGrp="1" noChangeAspect="1"/>
          </p:cNvPicPr>
          <p:nvPr>
            <p:ph sz="half" idx="1"/>
          </p:nvPr>
        </p:nvPicPr>
        <p:blipFill rotWithShape="1">
          <a:blip r:embed="rId3" cstate="print">
            <a:extLst>
              <a:ext uri="{28A0092B-C50C-407E-A947-70E740481C1C}">
                <a14:useLocalDpi xmlns:a14="http://schemas.microsoft.com/office/drawing/2010/main" val="0"/>
              </a:ext>
            </a:extLst>
          </a:blip>
          <a:srcRect t="5767"/>
          <a:stretch/>
        </p:blipFill>
        <p:spPr>
          <a:xfrm>
            <a:off x="789886" y="1695450"/>
            <a:ext cx="4395565" cy="5121538"/>
          </a:xfrm>
        </p:spPr>
      </p:pic>
      <p:pic>
        <p:nvPicPr>
          <p:cNvPr id="17" name="Content Placeholder 16"/>
          <p:cNvPicPr>
            <a:picLocks noGrp="1" noChangeAspect="1"/>
          </p:cNvPicPr>
          <p:nvPr>
            <p:ph sz="half" idx="2"/>
          </p:nvPr>
        </p:nvPicPr>
        <p:blipFill rotWithShape="1">
          <a:blip r:embed="rId4" cstate="print">
            <a:extLst>
              <a:ext uri="{28A0092B-C50C-407E-A947-70E740481C1C}">
                <a14:useLocalDpi xmlns:a14="http://schemas.microsoft.com/office/drawing/2010/main" val="0"/>
              </a:ext>
            </a:extLst>
          </a:blip>
          <a:srcRect t="4560"/>
          <a:stretch/>
        </p:blipFill>
        <p:spPr>
          <a:xfrm>
            <a:off x="4831539" y="1666510"/>
            <a:ext cx="3263732" cy="5191490"/>
          </a:xfrm>
          <a:prstGeom prst="rect">
            <a:avLst/>
          </a:prstGeom>
        </p:spPr>
      </p:pic>
      <p:sp>
        <p:nvSpPr>
          <p:cNvPr id="11" name="Content Placeholder 3"/>
          <p:cNvSpPr txBox="1">
            <a:spLocks/>
          </p:cNvSpPr>
          <p:nvPr/>
        </p:nvSpPr>
        <p:spPr>
          <a:xfrm>
            <a:off x="7886700" y="1825625"/>
            <a:ext cx="409575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Northern germplasm grown in the south has photoperiod sensitivity, leading to early flowering and low biomass.</a:t>
            </a:r>
          </a:p>
          <a:p>
            <a:pPr lvl="2"/>
            <a:endParaRPr lang="en-US" sz="1600" dirty="0"/>
          </a:p>
          <a:p>
            <a:r>
              <a:rPr lang="en-US" sz="2400" dirty="0"/>
              <a:t>Southern germplasm grown in the north does not have freezing tolerance and does not survive winter.</a:t>
            </a:r>
          </a:p>
        </p:txBody>
      </p:sp>
      <p:sp>
        <p:nvSpPr>
          <p:cNvPr id="9" name="TextBox 8">
            <a:extLst>
              <a:ext uri="{FF2B5EF4-FFF2-40B4-BE49-F238E27FC236}">
                <a16:creationId xmlns:a16="http://schemas.microsoft.com/office/drawing/2014/main" id="{34B7B6E8-4991-4751-ABA8-1F831E57DF67}"/>
              </a:ext>
            </a:extLst>
          </p:cNvPr>
          <p:cNvSpPr txBox="1"/>
          <p:nvPr/>
        </p:nvSpPr>
        <p:spPr>
          <a:xfrm>
            <a:off x="1274204" y="1351666"/>
            <a:ext cx="1364215" cy="369332"/>
          </a:xfrm>
          <a:prstGeom prst="rect">
            <a:avLst/>
          </a:prstGeom>
          <a:noFill/>
        </p:spPr>
        <p:txBody>
          <a:bodyPr wrap="square" rtlCol="0">
            <a:spAutoFit/>
          </a:bodyPr>
          <a:lstStyle/>
          <a:p>
            <a:r>
              <a:rPr lang="en-US" dirty="0"/>
              <a:t>Greenup</a:t>
            </a:r>
          </a:p>
        </p:txBody>
      </p:sp>
      <p:sp>
        <p:nvSpPr>
          <p:cNvPr id="10" name="TextBox 9">
            <a:extLst>
              <a:ext uri="{FF2B5EF4-FFF2-40B4-BE49-F238E27FC236}">
                <a16:creationId xmlns:a16="http://schemas.microsoft.com/office/drawing/2014/main" id="{530D3ECB-F7C6-4160-BB55-40F2C5B7033A}"/>
              </a:ext>
            </a:extLst>
          </p:cNvPr>
          <p:cNvSpPr txBox="1"/>
          <p:nvPr/>
        </p:nvSpPr>
        <p:spPr>
          <a:xfrm>
            <a:off x="3067274" y="1351666"/>
            <a:ext cx="1364215" cy="369332"/>
          </a:xfrm>
          <a:prstGeom prst="rect">
            <a:avLst/>
          </a:prstGeom>
          <a:noFill/>
        </p:spPr>
        <p:txBody>
          <a:bodyPr wrap="square" rtlCol="0">
            <a:spAutoFit/>
          </a:bodyPr>
          <a:lstStyle/>
          <a:p>
            <a:r>
              <a:rPr lang="en-US" dirty="0"/>
              <a:t>Flowering</a:t>
            </a:r>
          </a:p>
        </p:txBody>
      </p:sp>
      <p:sp>
        <p:nvSpPr>
          <p:cNvPr id="12" name="TextBox 11">
            <a:extLst>
              <a:ext uri="{FF2B5EF4-FFF2-40B4-BE49-F238E27FC236}">
                <a16:creationId xmlns:a16="http://schemas.microsoft.com/office/drawing/2014/main" id="{71FF24EB-FCCD-407D-921D-EC9A0DD20EA6}"/>
              </a:ext>
            </a:extLst>
          </p:cNvPr>
          <p:cNvSpPr txBox="1"/>
          <p:nvPr/>
        </p:nvSpPr>
        <p:spPr>
          <a:xfrm>
            <a:off x="5316480" y="1354252"/>
            <a:ext cx="4951470" cy="369332"/>
          </a:xfrm>
          <a:prstGeom prst="rect">
            <a:avLst/>
          </a:prstGeom>
          <a:noFill/>
        </p:spPr>
        <p:txBody>
          <a:bodyPr wrap="square" rtlCol="0">
            <a:spAutoFit/>
          </a:bodyPr>
          <a:lstStyle/>
          <a:p>
            <a:r>
              <a:rPr lang="en-US" dirty="0"/>
              <a:t>Days between Greenup and Flowering </a:t>
            </a:r>
          </a:p>
        </p:txBody>
      </p:sp>
      <p:sp>
        <p:nvSpPr>
          <p:cNvPr id="16" name="TextBox 15">
            <a:extLst>
              <a:ext uri="{FF2B5EF4-FFF2-40B4-BE49-F238E27FC236}">
                <a16:creationId xmlns:a16="http://schemas.microsoft.com/office/drawing/2014/main" id="{B24E2BD1-585C-47BE-8BF4-01841CC82F32}"/>
              </a:ext>
            </a:extLst>
          </p:cNvPr>
          <p:cNvSpPr txBox="1"/>
          <p:nvPr/>
        </p:nvSpPr>
        <p:spPr>
          <a:xfrm>
            <a:off x="7172494" y="5699655"/>
            <a:ext cx="1785499" cy="369332"/>
          </a:xfrm>
          <a:prstGeom prst="rect">
            <a:avLst/>
          </a:prstGeom>
          <a:noFill/>
        </p:spPr>
        <p:txBody>
          <a:bodyPr wrap="square" rtlCol="0">
            <a:spAutoFit/>
          </a:bodyPr>
          <a:lstStyle/>
          <a:p>
            <a:r>
              <a:rPr lang="en-US" dirty="0"/>
              <a:t>Latitude</a:t>
            </a:r>
          </a:p>
        </p:txBody>
      </p:sp>
      <p:cxnSp>
        <p:nvCxnSpPr>
          <p:cNvPr id="18" name="Straight Arrow Connector 17">
            <a:extLst>
              <a:ext uri="{FF2B5EF4-FFF2-40B4-BE49-F238E27FC236}">
                <a16:creationId xmlns:a16="http://schemas.microsoft.com/office/drawing/2014/main" id="{2084A5FE-6318-49ED-A0A4-FCA80C53F88F}"/>
              </a:ext>
            </a:extLst>
          </p:cNvPr>
          <p:cNvCxnSpPr/>
          <p:nvPr/>
        </p:nvCxnSpPr>
        <p:spPr>
          <a:xfrm flipV="1">
            <a:off x="7715419" y="4206501"/>
            <a:ext cx="0" cy="15049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424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The genetics of GxE in winter survival</a:t>
            </a:r>
          </a:p>
        </p:txBody>
      </p:sp>
      <p:sp>
        <p:nvSpPr>
          <p:cNvPr id="3" name="Content Placeholder 2"/>
          <p:cNvSpPr>
            <a:spLocks noGrp="1"/>
          </p:cNvSpPr>
          <p:nvPr>
            <p:ph sz="half" idx="1"/>
          </p:nvPr>
        </p:nvSpPr>
        <p:spPr>
          <a:xfrm>
            <a:off x="838200" y="1825625"/>
            <a:ext cx="10676292" cy="4351338"/>
          </a:xfrm>
        </p:spPr>
        <p:txBody>
          <a:bodyPr/>
          <a:lstStyle/>
          <a:p>
            <a:r>
              <a:rPr lang="en-US" dirty="0"/>
              <a:t>Winter 2018 was cold, and we observed considerable winter kill in the north.</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2850" y="3315190"/>
            <a:ext cx="4266488" cy="3192407"/>
          </a:xfrm>
          <a:prstGeom prst="rect">
            <a:avLst/>
          </a:prstGeom>
        </p:spPr>
      </p:pic>
      <p:sp>
        <p:nvSpPr>
          <p:cNvPr id="6" name="Rectangle 5"/>
          <p:cNvSpPr/>
          <p:nvPr/>
        </p:nvSpPr>
        <p:spPr>
          <a:xfrm>
            <a:off x="612850" y="2995587"/>
            <a:ext cx="4491838" cy="369332"/>
          </a:xfrm>
          <a:prstGeom prst="rect">
            <a:avLst/>
          </a:prstGeom>
        </p:spPr>
        <p:txBody>
          <a:bodyPr wrap="square">
            <a:spAutoFit/>
          </a:bodyPr>
          <a:lstStyle/>
          <a:p>
            <a:r>
              <a:rPr lang="en-US" b="1" dirty="0">
                <a:latin typeface="+mj-lt"/>
              </a:rPr>
              <a:t>Brooking SD, 11 degrees F on April 5</a:t>
            </a:r>
            <a:r>
              <a:rPr lang="en-US" b="1" baseline="30000" dirty="0">
                <a:latin typeface="+mj-lt"/>
              </a:rPr>
              <a:t>th</a:t>
            </a:r>
            <a:r>
              <a:rPr lang="en-US" b="1" dirty="0">
                <a:latin typeface="+mj-lt"/>
              </a:rPr>
              <a:t> </a:t>
            </a:r>
          </a:p>
        </p:txBody>
      </p:sp>
      <p:pic>
        <p:nvPicPr>
          <p:cNvPr id="9" name="Picture 2">
            <a:extLst>
              <a:ext uri="{FF2B5EF4-FFF2-40B4-BE49-F238E27FC236}">
                <a16:creationId xmlns:a16="http://schemas.microsoft.com/office/drawing/2014/main" id="{B35A6D3B-FF98-4D5D-88F3-60F93503642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918" t="54054" r="32887"/>
          <a:stretch/>
        </p:blipFill>
        <p:spPr bwMode="auto">
          <a:xfrm>
            <a:off x="5940759" y="2778681"/>
            <a:ext cx="4512312" cy="390858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879338" y="2409349"/>
            <a:ext cx="7312662" cy="369332"/>
          </a:xfrm>
          <a:prstGeom prst="rect">
            <a:avLst/>
          </a:prstGeom>
        </p:spPr>
        <p:txBody>
          <a:bodyPr wrap="square">
            <a:spAutoFit/>
          </a:bodyPr>
          <a:lstStyle/>
          <a:p>
            <a:r>
              <a:rPr lang="en-US" b="1" dirty="0">
                <a:latin typeface="+mj-lt"/>
              </a:rPr>
              <a:t>Geographic distribution of northern winter kill across germplasm </a:t>
            </a:r>
          </a:p>
        </p:txBody>
      </p:sp>
      <p:sp>
        <p:nvSpPr>
          <p:cNvPr id="12" name="TextBox 11">
            <a:extLst>
              <a:ext uri="{FF2B5EF4-FFF2-40B4-BE49-F238E27FC236}">
                <a16:creationId xmlns:a16="http://schemas.microsoft.com/office/drawing/2014/main" id="{66AAD4FB-C1C5-4BD9-93BA-FF37F460852B}"/>
              </a:ext>
            </a:extLst>
          </p:cNvPr>
          <p:cNvSpPr txBox="1"/>
          <p:nvPr/>
        </p:nvSpPr>
        <p:spPr>
          <a:xfrm>
            <a:off x="10849088" y="6211669"/>
            <a:ext cx="1382358" cy="646331"/>
          </a:xfrm>
          <a:prstGeom prst="rect">
            <a:avLst/>
          </a:prstGeom>
          <a:noFill/>
        </p:spPr>
        <p:txBody>
          <a:bodyPr wrap="square" rtlCol="0">
            <a:spAutoFit/>
          </a:bodyPr>
          <a:lstStyle/>
          <a:p>
            <a:r>
              <a:rPr lang="en-US" dirty="0"/>
              <a:t>(Lovell </a:t>
            </a:r>
            <a:r>
              <a:rPr lang="en-US" i="1" dirty="0"/>
              <a:t>et al., in prep</a:t>
            </a:r>
            <a:r>
              <a:rPr lang="en-US" dirty="0"/>
              <a:t>)</a:t>
            </a:r>
          </a:p>
        </p:txBody>
      </p:sp>
    </p:spTree>
    <p:extLst>
      <p:ext uri="{BB962C8B-B14F-4D97-AF65-F5344CB8AC3E}">
        <p14:creationId xmlns:p14="http://schemas.microsoft.com/office/powerpoint/2010/main" val="2863775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The genetics of GxE in winter survival</a:t>
            </a:r>
          </a:p>
        </p:txBody>
      </p:sp>
      <p:pic>
        <p:nvPicPr>
          <p:cNvPr id="8" name="Content Placeholder 7"/>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997352" y="2521277"/>
            <a:ext cx="10197296" cy="4078917"/>
          </a:xfrm>
        </p:spPr>
      </p:pic>
      <p:sp>
        <p:nvSpPr>
          <p:cNvPr id="4" name="Content Placeholder 3"/>
          <p:cNvSpPr>
            <a:spLocks noGrp="1"/>
          </p:cNvSpPr>
          <p:nvPr>
            <p:ph sz="half" idx="1"/>
          </p:nvPr>
        </p:nvSpPr>
        <p:spPr>
          <a:xfrm>
            <a:off x="838200" y="1825625"/>
            <a:ext cx="10713334" cy="4351338"/>
          </a:xfrm>
        </p:spPr>
        <p:txBody>
          <a:bodyPr/>
          <a:lstStyle/>
          <a:p>
            <a:r>
              <a:rPr lang="en-US" dirty="0"/>
              <a:t>Genetic associations for winter survival at four northern sites</a:t>
            </a:r>
          </a:p>
        </p:txBody>
      </p:sp>
      <p:sp>
        <p:nvSpPr>
          <p:cNvPr id="3" name="TextBox 2">
            <a:extLst>
              <a:ext uri="{FF2B5EF4-FFF2-40B4-BE49-F238E27FC236}">
                <a16:creationId xmlns:a16="http://schemas.microsoft.com/office/drawing/2014/main" id="{5C8EEE4A-8B05-4D11-9205-4B5C08697AA0}"/>
              </a:ext>
            </a:extLst>
          </p:cNvPr>
          <p:cNvSpPr txBox="1"/>
          <p:nvPr/>
        </p:nvSpPr>
        <p:spPr>
          <a:xfrm>
            <a:off x="6917558" y="6488668"/>
            <a:ext cx="5312095" cy="369332"/>
          </a:xfrm>
          <a:prstGeom prst="rect">
            <a:avLst/>
          </a:prstGeom>
          <a:noFill/>
        </p:spPr>
        <p:txBody>
          <a:bodyPr wrap="none" rtlCol="0">
            <a:spAutoFit/>
          </a:bodyPr>
          <a:lstStyle/>
          <a:p>
            <a:r>
              <a:rPr lang="en-US" dirty="0"/>
              <a:t>Local score approach: Bonhomme </a:t>
            </a:r>
            <a:r>
              <a:rPr lang="en-US" i="1" dirty="0"/>
              <a:t>et al., </a:t>
            </a:r>
            <a:r>
              <a:rPr lang="en-US" dirty="0"/>
              <a:t>2019 </a:t>
            </a:r>
            <a:r>
              <a:rPr lang="en-US" i="1" dirty="0"/>
              <a:t>Heredity</a:t>
            </a:r>
          </a:p>
        </p:txBody>
      </p:sp>
    </p:spTree>
    <p:extLst>
      <p:ext uri="{BB962C8B-B14F-4D97-AF65-F5344CB8AC3E}">
        <p14:creationId xmlns:p14="http://schemas.microsoft.com/office/powerpoint/2010/main" val="1895200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The genetics of GxE in winter survival</a:t>
            </a:r>
          </a:p>
        </p:txBody>
      </p:sp>
      <p:sp>
        <p:nvSpPr>
          <p:cNvPr id="4" name="Content Placeholder 3"/>
          <p:cNvSpPr>
            <a:spLocks noGrp="1"/>
          </p:cNvSpPr>
          <p:nvPr>
            <p:ph sz="half" idx="1"/>
          </p:nvPr>
        </p:nvSpPr>
        <p:spPr>
          <a:xfrm>
            <a:off x="838200" y="1825625"/>
            <a:ext cx="10713334" cy="4351338"/>
          </a:xfrm>
        </p:spPr>
        <p:txBody>
          <a:bodyPr/>
          <a:lstStyle/>
          <a:p>
            <a:r>
              <a:rPr lang="en-US" dirty="0"/>
              <a:t>Genetic associations for winter survival at four northern sites</a:t>
            </a:r>
          </a:p>
        </p:txBody>
      </p:sp>
      <p:graphicFrame>
        <p:nvGraphicFramePr>
          <p:cNvPr id="5" name="Content Placeholder 4"/>
          <p:cNvGraphicFramePr>
            <a:graphicFrameLocks noGrp="1"/>
          </p:cNvGraphicFramePr>
          <p:nvPr>
            <p:ph sz="half" idx="2"/>
            <p:extLst>
              <p:ext uri="{D42A27DB-BD31-4B8C-83A1-F6EECF244321}">
                <p14:modId xmlns:p14="http://schemas.microsoft.com/office/powerpoint/2010/main" val="2702843374"/>
              </p:ext>
            </p:extLst>
          </p:nvPr>
        </p:nvGraphicFramePr>
        <p:xfrm>
          <a:off x="612506" y="2610467"/>
          <a:ext cx="10908251" cy="2931160"/>
        </p:xfrm>
        <a:graphic>
          <a:graphicData uri="http://schemas.openxmlformats.org/drawingml/2006/table">
            <a:tbl>
              <a:tblPr firstRow="1" bandRow="1">
                <a:tableStyleId>{0E3FDE45-AF77-4B5C-9715-49D594BDF05E}</a:tableStyleId>
              </a:tblPr>
              <a:tblGrid>
                <a:gridCol w="1106805">
                  <a:extLst>
                    <a:ext uri="{9D8B030D-6E8A-4147-A177-3AD203B41FA5}">
                      <a16:colId xmlns:a16="http://schemas.microsoft.com/office/drawing/2014/main" val="4058986422"/>
                    </a:ext>
                  </a:extLst>
                </a:gridCol>
                <a:gridCol w="1124268">
                  <a:extLst>
                    <a:ext uri="{9D8B030D-6E8A-4147-A177-3AD203B41FA5}">
                      <a16:colId xmlns:a16="http://schemas.microsoft.com/office/drawing/2014/main" val="935969564"/>
                    </a:ext>
                  </a:extLst>
                </a:gridCol>
                <a:gridCol w="2812684">
                  <a:extLst>
                    <a:ext uri="{9D8B030D-6E8A-4147-A177-3AD203B41FA5}">
                      <a16:colId xmlns:a16="http://schemas.microsoft.com/office/drawing/2014/main" val="3983899201"/>
                    </a:ext>
                  </a:extLst>
                </a:gridCol>
                <a:gridCol w="1779587">
                  <a:extLst>
                    <a:ext uri="{9D8B030D-6E8A-4147-A177-3AD203B41FA5}">
                      <a16:colId xmlns:a16="http://schemas.microsoft.com/office/drawing/2014/main" val="1623773298"/>
                    </a:ext>
                  </a:extLst>
                </a:gridCol>
                <a:gridCol w="4084907">
                  <a:extLst>
                    <a:ext uri="{9D8B030D-6E8A-4147-A177-3AD203B41FA5}">
                      <a16:colId xmlns:a16="http://schemas.microsoft.com/office/drawing/2014/main" val="1131344685"/>
                    </a:ext>
                  </a:extLst>
                </a:gridCol>
              </a:tblGrid>
              <a:tr h="370840">
                <a:tc>
                  <a:txBody>
                    <a:bodyPr/>
                    <a:lstStyle/>
                    <a:p>
                      <a:r>
                        <a:rPr lang="en-US" dirty="0" err="1"/>
                        <a:t>Chrom</a:t>
                      </a:r>
                      <a:r>
                        <a:rPr lang="en-US" dirty="0"/>
                        <a:t>.</a:t>
                      </a:r>
                    </a:p>
                  </a:txBody>
                  <a:tcPr/>
                </a:tc>
                <a:tc>
                  <a:txBody>
                    <a:bodyPr/>
                    <a:lstStyle/>
                    <a:p>
                      <a:r>
                        <a:rPr lang="en-US" dirty="0"/>
                        <a:t>Position</a:t>
                      </a:r>
                    </a:p>
                  </a:txBody>
                  <a:tcPr/>
                </a:tc>
                <a:tc>
                  <a:txBody>
                    <a:bodyPr/>
                    <a:lstStyle/>
                    <a:p>
                      <a:r>
                        <a:rPr lang="en-US" dirty="0"/>
                        <a:t>Pattern of</a:t>
                      </a:r>
                      <a:r>
                        <a:rPr lang="en-US" baseline="0" dirty="0"/>
                        <a:t> Allele Frequency</a:t>
                      </a:r>
                      <a:endParaRPr lang="en-US" dirty="0"/>
                    </a:p>
                  </a:txBody>
                  <a:tcPr/>
                </a:tc>
                <a:tc>
                  <a:txBody>
                    <a:bodyPr/>
                    <a:lstStyle/>
                    <a:p>
                      <a:r>
                        <a:rPr lang="en-US" dirty="0"/>
                        <a:t>Gene ID</a:t>
                      </a:r>
                    </a:p>
                  </a:txBody>
                  <a:tcPr/>
                </a:tc>
                <a:tc>
                  <a:txBody>
                    <a:bodyPr/>
                    <a:lstStyle/>
                    <a:p>
                      <a:r>
                        <a:rPr lang="en-US" dirty="0"/>
                        <a:t>Rice gene annotation</a:t>
                      </a:r>
                    </a:p>
                  </a:txBody>
                  <a:tcPr/>
                </a:tc>
                <a:extLst>
                  <a:ext uri="{0D108BD9-81ED-4DB2-BD59-A6C34878D82A}">
                    <a16:rowId xmlns:a16="http://schemas.microsoft.com/office/drawing/2014/main" val="1435711843"/>
                  </a:ext>
                </a:extLst>
              </a:tr>
              <a:tr h="370840">
                <a:tc>
                  <a:txBody>
                    <a:bodyPr/>
                    <a:lstStyle/>
                    <a:p>
                      <a:r>
                        <a:rPr lang="en-US" dirty="0"/>
                        <a:t>Chr03K</a:t>
                      </a:r>
                    </a:p>
                  </a:txBody>
                  <a:tcPr/>
                </a:tc>
                <a:tc>
                  <a:txBody>
                    <a:bodyPr/>
                    <a:lstStyle/>
                    <a:p>
                      <a:r>
                        <a:rPr lang="en-US" dirty="0"/>
                        <a:t>17.45 Mb</a:t>
                      </a:r>
                    </a:p>
                  </a:txBody>
                  <a:tcPr/>
                </a:tc>
                <a:tc>
                  <a:txBody>
                    <a:bodyPr/>
                    <a:lstStyle/>
                    <a:p>
                      <a:r>
                        <a:rPr lang="en-US" dirty="0"/>
                        <a:t>Variable in Texas and Coastal ecotypes</a:t>
                      </a:r>
                    </a:p>
                  </a:txBody>
                  <a:tcPr/>
                </a:tc>
                <a:tc>
                  <a:txBody>
                    <a:bodyPr/>
                    <a:lstStyle/>
                    <a:p>
                      <a:r>
                        <a:rPr lang="en-US" dirty="0"/>
                        <a:t>Pavir.3KG320900 </a:t>
                      </a:r>
                    </a:p>
                    <a:p>
                      <a:r>
                        <a:rPr lang="en-US" dirty="0"/>
                        <a:t>(in</a:t>
                      </a:r>
                      <a:r>
                        <a:rPr lang="en-US" baseline="0" dirty="0"/>
                        <a:t> gene)</a:t>
                      </a:r>
                      <a:endParaRPr lang="en-US" dirty="0"/>
                    </a:p>
                  </a:txBody>
                  <a:tcPr/>
                </a:tc>
                <a:tc>
                  <a:txBody>
                    <a:bodyPr/>
                    <a:lstStyle/>
                    <a:p>
                      <a:r>
                        <a:rPr lang="en-US" dirty="0"/>
                        <a:t>MYB family transcription factor, putative, expressed</a:t>
                      </a:r>
                    </a:p>
                  </a:txBody>
                  <a:tcPr/>
                </a:tc>
                <a:extLst>
                  <a:ext uri="{0D108BD9-81ED-4DB2-BD59-A6C34878D82A}">
                    <a16:rowId xmlns:a16="http://schemas.microsoft.com/office/drawing/2014/main" val="1698776367"/>
                  </a:ext>
                </a:extLst>
              </a:tr>
              <a:tr h="370840">
                <a:tc>
                  <a:txBody>
                    <a:bodyPr/>
                    <a:lstStyle/>
                    <a:p>
                      <a:r>
                        <a:rPr lang="en-US" dirty="0"/>
                        <a:t>Chr05N</a:t>
                      </a:r>
                    </a:p>
                  </a:txBody>
                  <a:tcPr/>
                </a:tc>
                <a:tc>
                  <a:txBody>
                    <a:bodyPr/>
                    <a:lstStyle/>
                    <a:p>
                      <a:r>
                        <a:rPr lang="en-US" dirty="0"/>
                        <a:t>44.40 Mb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Variable </a:t>
                      </a:r>
                      <a:r>
                        <a:rPr lang="en-US" baseline="0" dirty="0"/>
                        <a:t>in Coastal ecotype</a:t>
                      </a:r>
                      <a:endParaRPr lang="en-US" dirty="0"/>
                    </a:p>
                  </a:txBody>
                  <a:tcPr/>
                </a:tc>
                <a:tc>
                  <a:txBody>
                    <a:bodyPr/>
                    <a:lstStyle/>
                    <a:p>
                      <a:r>
                        <a:rPr lang="en-US" dirty="0"/>
                        <a:t>Pavir.5NG297500</a:t>
                      </a:r>
                    </a:p>
                    <a:p>
                      <a:r>
                        <a:rPr lang="en-US" dirty="0"/>
                        <a:t>(in gene)</a:t>
                      </a:r>
                    </a:p>
                  </a:txBody>
                  <a:tcPr/>
                </a:tc>
                <a:tc>
                  <a:txBody>
                    <a:bodyPr/>
                    <a:lstStyle/>
                    <a:p>
                      <a:r>
                        <a:rPr lang="en-US" dirty="0"/>
                        <a:t>expressed protein</a:t>
                      </a:r>
                    </a:p>
                    <a:p>
                      <a:endParaRPr lang="en-US" dirty="0"/>
                    </a:p>
                  </a:txBody>
                  <a:tcPr/>
                </a:tc>
                <a:extLst>
                  <a:ext uri="{0D108BD9-81ED-4DB2-BD59-A6C34878D82A}">
                    <a16:rowId xmlns:a16="http://schemas.microsoft.com/office/drawing/2014/main" val="3687554115"/>
                  </a:ext>
                </a:extLst>
              </a:tr>
              <a:tr h="211473">
                <a:tc>
                  <a:txBody>
                    <a:bodyPr/>
                    <a:lstStyle/>
                    <a:p>
                      <a:r>
                        <a:rPr lang="en-US" dirty="0"/>
                        <a:t>Chr09K</a:t>
                      </a:r>
                    </a:p>
                  </a:txBody>
                  <a:tcPr/>
                </a:tc>
                <a:tc>
                  <a:txBody>
                    <a:bodyPr/>
                    <a:lstStyle/>
                    <a:p>
                      <a:r>
                        <a:rPr lang="en-US" dirty="0"/>
                        <a:t>58.99 Mb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Variable </a:t>
                      </a:r>
                      <a:r>
                        <a:rPr lang="en-US" baseline="0" dirty="0"/>
                        <a:t>in Coastal ecotype</a:t>
                      </a:r>
                      <a:endParaRPr lang="en-US" dirty="0"/>
                    </a:p>
                  </a:txBody>
                  <a:tcPr/>
                </a:tc>
                <a:tc>
                  <a:txBody>
                    <a:bodyPr/>
                    <a:lstStyle/>
                    <a:p>
                      <a:r>
                        <a:rPr lang="en-US" dirty="0"/>
                        <a:t>Pavir.9KG487700 </a:t>
                      </a:r>
                    </a:p>
                    <a:p>
                      <a:r>
                        <a:rPr lang="en-US" dirty="0"/>
                        <a:t>(in gene)</a:t>
                      </a:r>
                    </a:p>
                  </a:txBody>
                  <a:tcPr/>
                </a:tc>
                <a:tc>
                  <a:txBody>
                    <a:bodyPr/>
                    <a:lstStyle/>
                    <a:p>
                      <a:r>
                        <a:rPr lang="en-US" dirty="0" err="1"/>
                        <a:t>rhamnose</a:t>
                      </a:r>
                      <a:r>
                        <a:rPr lang="en-US" dirty="0"/>
                        <a:t> biosynthesis 1 / NAD dependent epimerase</a:t>
                      </a:r>
                      <a:r>
                        <a:rPr lang="en-US" baseline="0" dirty="0"/>
                        <a:t> </a:t>
                      </a:r>
                      <a:r>
                        <a:rPr lang="en-US" dirty="0"/>
                        <a:t>protein, expressed</a:t>
                      </a:r>
                    </a:p>
                  </a:txBody>
                  <a:tcPr/>
                </a:tc>
                <a:extLst>
                  <a:ext uri="{0D108BD9-81ED-4DB2-BD59-A6C34878D82A}">
                    <a16:rowId xmlns:a16="http://schemas.microsoft.com/office/drawing/2014/main" val="2438687185"/>
                  </a:ext>
                </a:extLst>
              </a:tr>
              <a:tr h="370840">
                <a:tc>
                  <a:txBody>
                    <a:bodyPr/>
                    <a:lstStyle/>
                    <a:p>
                      <a:r>
                        <a:rPr lang="en-US" dirty="0"/>
                        <a:t>Chr09N</a:t>
                      </a:r>
                    </a:p>
                  </a:txBody>
                  <a:tcPr/>
                </a:tc>
                <a:tc>
                  <a:txBody>
                    <a:bodyPr/>
                    <a:lstStyle/>
                    <a:p>
                      <a:r>
                        <a:rPr lang="en-US" dirty="0"/>
                        <a:t>4.73 Mb</a:t>
                      </a:r>
                    </a:p>
                  </a:txBody>
                  <a:tcPr/>
                </a:tc>
                <a:tc>
                  <a:txBody>
                    <a:bodyPr/>
                    <a:lstStyle/>
                    <a:p>
                      <a:r>
                        <a:rPr lang="en-US" dirty="0"/>
                        <a:t>Variable in Texas ecotype</a:t>
                      </a:r>
                    </a:p>
                  </a:txBody>
                  <a:tcPr/>
                </a:tc>
                <a:tc>
                  <a:txBody>
                    <a:bodyPr/>
                    <a:lstStyle/>
                    <a:p>
                      <a:r>
                        <a:rPr lang="en-US" dirty="0"/>
                        <a:t>Pavir.9NG075191</a:t>
                      </a:r>
                    </a:p>
                    <a:p>
                      <a:r>
                        <a:rPr lang="en-US" dirty="0"/>
                        <a:t>(in gene)</a:t>
                      </a:r>
                    </a:p>
                  </a:txBody>
                  <a:tcPr/>
                </a:tc>
                <a:tc>
                  <a:txBody>
                    <a:bodyPr/>
                    <a:lstStyle/>
                    <a:p>
                      <a:r>
                        <a:rPr lang="en-US" dirty="0"/>
                        <a:t>aldehyde oxidase, putative, expressed</a:t>
                      </a:r>
                    </a:p>
                  </a:txBody>
                  <a:tcPr/>
                </a:tc>
                <a:extLst>
                  <a:ext uri="{0D108BD9-81ED-4DB2-BD59-A6C34878D82A}">
                    <a16:rowId xmlns:a16="http://schemas.microsoft.com/office/drawing/2014/main" val="1412497988"/>
                  </a:ext>
                </a:extLst>
              </a:tr>
            </a:tbl>
          </a:graphicData>
        </a:graphic>
      </p:graphicFrame>
      <p:pic>
        <p:nvPicPr>
          <p:cNvPr id="9" name="Picture 8" descr="A screenshot of a cell phone&#10;&#10;Description automatically generated">
            <a:extLst>
              <a:ext uri="{FF2B5EF4-FFF2-40B4-BE49-F238E27FC236}">
                <a16:creationId xmlns:a16="http://schemas.microsoft.com/office/drawing/2014/main" id="{5E189DFE-A45A-42D9-84B7-C26527E98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7082" y="0"/>
            <a:ext cx="4329498" cy="1824830"/>
          </a:xfrm>
          <a:prstGeom prst="rect">
            <a:avLst/>
          </a:prstGeom>
        </p:spPr>
      </p:pic>
    </p:spTree>
    <p:extLst>
      <p:ext uri="{BB962C8B-B14F-4D97-AF65-F5344CB8AC3E}">
        <p14:creationId xmlns:p14="http://schemas.microsoft.com/office/powerpoint/2010/main" val="2896561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The genetics of GxE in flowering date</a:t>
            </a:r>
          </a:p>
        </p:txBody>
      </p:sp>
      <p:pic>
        <p:nvPicPr>
          <p:cNvPr id="19" name="Content Placeholder 18"/>
          <p:cNvPicPr>
            <a:picLocks noGrp="1" noChangeAspect="1"/>
          </p:cNvPicPr>
          <p:nvPr>
            <p:ph sz="half" idx="1"/>
          </p:nvPr>
        </p:nvPicPr>
        <p:blipFill rotWithShape="1">
          <a:blip r:embed="rId3" cstate="print">
            <a:extLst>
              <a:ext uri="{28A0092B-C50C-407E-A947-70E740481C1C}">
                <a14:useLocalDpi xmlns:a14="http://schemas.microsoft.com/office/drawing/2010/main" val="0"/>
              </a:ext>
            </a:extLst>
          </a:blip>
          <a:srcRect t="5767"/>
          <a:stretch/>
        </p:blipFill>
        <p:spPr>
          <a:xfrm>
            <a:off x="789886" y="1695450"/>
            <a:ext cx="4395565" cy="5121538"/>
          </a:xfrm>
        </p:spPr>
      </p:pic>
      <p:pic>
        <p:nvPicPr>
          <p:cNvPr id="17" name="Content Placeholder 16"/>
          <p:cNvPicPr>
            <a:picLocks noGrp="1" noChangeAspect="1"/>
          </p:cNvPicPr>
          <p:nvPr>
            <p:ph sz="half" idx="2"/>
          </p:nvPr>
        </p:nvPicPr>
        <p:blipFill rotWithShape="1">
          <a:blip r:embed="rId4" cstate="print">
            <a:extLst>
              <a:ext uri="{28A0092B-C50C-407E-A947-70E740481C1C}">
                <a14:useLocalDpi xmlns:a14="http://schemas.microsoft.com/office/drawing/2010/main" val="0"/>
              </a:ext>
            </a:extLst>
          </a:blip>
          <a:srcRect t="4560"/>
          <a:stretch/>
        </p:blipFill>
        <p:spPr>
          <a:xfrm>
            <a:off x="4831539" y="1666510"/>
            <a:ext cx="3263732" cy="5191490"/>
          </a:xfrm>
          <a:prstGeom prst="rect">
            <a:avLst/>
          </a:prstGeom>
        </p:spPr>
      </p:pic>
      <p:sp>
        <p:nvSpPr>
          <p:cNvPr id="11" name="Content Placeholder 3"/>
          <p:cNvSpPr txBox="1">
            <a:spLocks/>
          </p:cNvSpPr>
          <p:nvPr/>
        </p:nvSpPr>
        <p:spPr>
          <a:xfrm>
            <a:off x="7886700" y="1825625"/>
            <a:ext cx="409575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The relationship between plant </a:t>
            </a:r>
            <a:r>
              <a:rPr lang="en-US" sz="2400" dirty="0" err="1"/>
              <a:t>greenup</a:t>
            </a:r>
            <a:r>
              <a:rPr lang="en-US" sz="2400" dirty="0"/>
              <a:t> date and flowering date varies more at southern sites than at northern sites</a:t>
            </a:r>
          </a:p>
        </p:txBody>
      </p:sp>
      <p:sp>
        <p:nvSpPr>
          <p:cNvPr id="16" name="TextBox 15">
            <a:extLst>
              <a:ext uri="{FF2B5EF4-FFF2-40B4-BE49-F238E27FC236}">
                <a16:creationId xmlns:a16="http://schemas.microsoft.com/office/drawing/2014/main" id="{FC674B1B-8A42-47CA-9852-B7761AFCBE49}"/>
              </a:ext>
            </a:extLst>
          </p:cNvPr>
          <p:cNvSpPr txBox="1"/>
          <p:nvPr/>
        </p:nvSpPr>
        <p:spPr>
          <a:xfrm>
            <a:off x="1274204" y="1351666"/>
            <a:ext cx="1364215" cy="369332"/>
          </a:xfrm>
          <a:prstGeom prst="rect">
            <a:avLst/>
          </a:prstGeom>
          <a:noFill/>
        </p:spPr>
        <p:txBody>
          <a:bodyPr wrap="square" rtlCol="0">
            <a:spAutoFit/>
          </a:bodyPr>
          <a:lstStyle/>
          <a:p>
            <a:r>
              <a:rPr lang="en-US" dirty="0"/>
              <a:t>Greenup</a:t>
            </a:r>
          </a:p>
        </p:txBody>
      </p:sp>
      <p:sp>
        <p:nvSpPr>
          <p:cNvPr id="18" name="TextBox 17">
            <a:extLst>
              <a:ext uri="{FF2B5EF4-FFF2-40B4-BE49-F238E27FC236}">
                <a16:creationId xmlns:a16="http://schemas.microsoft.com/office/drawing/2014/main" id="{A19B488D-B3E8-49BC-BB9A-5199E8B6C391}"/>
              </a:ext>
            </a:extLst>
          </p:cNvPr>
          <p:cNvSpPr txBox="1"/>
          <p:nvPr/>
        </p:nvSpPr>
        <p:spPr>
          <a:xfrm>
            <a:off x="3067274" y="1351666"/>
            <a:ext cx="1364215" cy="369332"/>
          </a:xfrm>
          <a:prstGeom prst="rect">
            <a:avLst/>
          </a:prstGeom>
          <a:noFill/>
        </p:spPr>
        <p:txBody>
          <a:bodyPr wrap="square" rtlCol="0">
            <a:spAutoFit/>
          </a:bodyPr>
          <a:lstStyle/>
          <a:p>
            <a:r>
              <a:rPr lang="en-US" dirty="0"/>
              <a:t>Flowering</a:t>
            </a:r>
          </a:p>
        </p:txBody>
      </p:sp>
      <p:sp>
        <p:nvSpPr>
          <p:cNvPr id="20" name="TextBox 19">
            <a:extLst>
              <a:ext uri="{FF2B5EF4-FFF2-40B4-BE49-F238E27FC236}">
                <a16:creationId xmlns:a16="http://schemas.microsoft.com/office/drawing/2014/main" id="{A75E2E06-9000-4741-BBD7-9B96E97568CF}"/>
              </a:ext>
            </a:extLst>
          </p:cNvPr>
          <p:cNvSpPr txBox="1"/>
          <p:nvPr/>
        </p:nvSpPr>
        <p:spPr>
          <a:xfrm>
            <a:off x="5316480" y="1354252"/>
            <a:ext cx="4951470" cy="369332"/>
          </a:xfrm>
          <a:prstGeom prst="rect">
            <a:avLst/>
          </a:prstGeom>
          <a:noFill/>
        </p:spPr>
        <p:txBody>
          <a:bodyPr wrap="square" rtlCol="0">
            <a:spAutoFit/>
          </a:bodyPr>
          <a:lstStyle/>
          <a:p>
            <a:r>
              <a:rPr lang="en-US" dirty="0"/>
              <a:t>Days between Greenup and Flowering </a:t>
            </a:r>
          </a:p>
        </p:txBody>
      </p:sp>
      <p:pic>
        <p:nvPicPr>
          <p:cNvPr id="21" name="Content Placeholder 8">
            <a:extLst>
              <a:ext uri="{FF2B5EF4-FFF2-40B4-BE49-F238E27FC236}">
                <a16:creationId xmlns:a16="http://schemas.microsoft.com/office/drawing/2014/main" id="{A4025478-4EA9-4F5A-9920-8A0506D3B8F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0879" t="5026" r="4648" b="15468"/>
          <a:stretch/>
        </p:blipFill>
        <p:spPr>
          <a:xfrm>
            <a:off x="8873309" y="4819973"/>
            <a:ext cx="3181674" cy="2038027"/>
          </a:xfrm>
          <a:prstGeom prst="rect">
            <a:avLst/>
          </a:prstGeom>
        </p:spPr>
      </p:pic>
      <p:sp>
        <p:nvSpPr>
          <p:cNvPr id="22" name="TextBox 21">
            <a:extLst>
              <a:ext uri="{FF2B5EF4-FFF2-40B4-BE49-F238E27FC236}">
                <a16:creationId xmlns:a16="http://schemas.microsoft.com/office/drawing/2014/main" id="{ECB4F33E-487F-4E8B-8C31-9C755BB038B2}"/>
              </a:ext>
            </a:extLst>
          </p:cNvPr>
          <p:cNvSpPr txBox="1"/>
          <p:nvPr/>
        </p:nvSpPr>
        <p:spPr>
          <a:xfrm>
            <a:off x="7172494" y="5699655"/>
            <a:ext cx="1785499" cy="369332"/>
          </a:xfrm>
          <a:prstGeom prst="rect">
            <a:avLst/>
          </a:prstGeom>
          <a:noFill/>
        </p:spPr>
        <p:txBody>
          <a:bodyPr wrap="square" rtlCol="0">
            <a:spAutoFit/>
          </a:bodyPr>
          <a:lstStyle/>
          <a:p>
            <a:r>
              <a:rPr lang="en-US" dirty="0"/>
              <a:t>Latitude</a:t>
            </a:r>
          </a:p>
        </p:txBody>
      </p:sp>
      <p:cxnSp>
        <p:nvCxnSpPr>
          <p:cNvPr id="23" name="Straight Arrow Connector 22">
            <a:extLst>
              <a:ext uri="{FF2B5EF4-FFF2-40B4-BE49-F238E27FC236}">
                <a16:creationId xmlns:a16="http://schemas.microsoft.com/office/drawing/2014/main" id="{F273B24C-8A27-4618-A4F3-9F99EB4008D8}"/>
              </a:ext>
            </a:extLst>
          </p:cNvPr>
          <p:cNvCxnSpPr/>
          <p:nvPr/>
        </p:nvCxnSpPr>
        <p:spPr>
          <a:xfrm flipV="1">
            <a:off x="7715419" y="4206501"/>
            <a:ext cx="0" cy="15049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0357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138" y="2138766"/>
            <a:ext cx="11798087" cy="4719234"/>
          </a:xfrm>
          <a:prstGeom prst="rect">
            <a:avLst/>
          </a:prstGeom>
        </p:spPr>
      </p:pic>
      <p:sp>
        <p:nvSpPr>
          <p:cNvPr id="2" name="Title 1"/>
          <p:cNvSpPr>
            <a:spLocks noGrp="1"/>
          </p:cNvSpPr>
          <p:nvPr>
            <p:ph type="title"/>
          </p:nvPr>
        </p:nvSpPr>
        <p:spPr/>
        <p:txBody>
          <a:bodyPr>
            <a:normAutofit/>
          </a:bodyPr>
          <a:lstStyle/>
          <a:p>
            <a:r>
              <a:rPr lang="en-US" sz="3600" dirty="0"/>
              <a:t>The genetics of GxE in flowering date</a:t>
            </a:r>
          </a:p>
        </p:txBody>
      </p:sp>
      <p:sp>
        <p:nvSpPr>
          <p:cNvPr id="3" name="Content Placeholder 2"/>
          <p:cNvSpPr>
            <a:spLocks noGrp="1"/>
          </p:cNvSpPr>
          <p:nvPr>
            <p:ph sz="half" idx="1"/>
          </p:nvPr>
        </p:nvSpPr>
        <p:spPr>
          <a:xfrm>
            <a:off x="838200" y="1825625"/>
            <a:ext cx="6275522" cy="4351338"/>
          </a:xfrm>
        </p:spPr>
        <p:txBody>
          <a:bodyPr/>
          <a:lstStyle/>
          <a:p>
            <a:r>
              <a:rPr lang="en-US" dirty="0"/>
              <a:t>“</a:t>
            </a:r>
            <a:r>
              <a:rPr lang="en-US" dirty="0" err="1"/>
              <a:t>Mashhattan</a:t>
            </a:r>
            <a:r>
              <a:rPr lang="en-US" dirty="0"/>
              <a:t>” for Flowering Date</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34209" y="209225"/>
            <a:ext cx="3500038" cy="2100022"/>
          </a:xfrm>
          <a:prstGeom prst="rect">
            <a:avLst/>
          </a:prstGeom>
        </p:spPr>
      </p:pic>
      <p:sp>
        <p:nvSpPr>
          <p:cNvPr id="6" name="TextBox 5">
            <a:extLst>
              <a:ext uri="{FF2B5EF4-FFF2-40B4-BE49-F238E27FC236}">
                <a16:creationId xmlns:a16="http://schemas.microsoft.com/office/drawing/2014/main" id="{1948004F-5C2A-47C3-B49A-6085D2E35963}"/>
              </a:ext>
            </a:extLst>
          </p:cNvPr>
          <p:cNvSpPr txBox="1"/>
          <p:nvPr/>
        </p:nvSpPr>
        <p:spPr>
          <a:xfrm>
            <a:off x="7891124" y="6488668"/>
            <a:ext cx="4342214" cy="369332"/>
          </a:xfrm>
          <a:prstGeom prst="rect">
            <a:avLst/>
          </a:prstGeom>
          <a:noFill/>
        </p:spPr>
        <p:txBody>
          <a:bodyPr wrap="none" rtlCol="0">
            <a:spAutoFit/>
          </a:bodyPr>
          <a:lstStyle/>
          <a:p>
            <a:r>
              <a:rPr lang="en-US" dirty="0"/>
              <a:t>Mash approach: </a:t>
            </a:r>
            <a:r>
              <a:rPr lang="en-US" dirty="0" err="1"/>
              <a:t>Urbut</a:t>
            </a:r>
            <a:r>
              <a:rPr lang="en-US" dirty="0"/>
              <a:t> </a:t>
            </a:r>
            <a:r>
              <a:rPr lang="en-US" i="1" dirty="0"/>
              <a:t>et al., </a:t>
            </a:r>
            <a:r>
              <a:rPr lang="en-US" dirty="0"/>
              <a:t>2019 </a:t>
            </a:r>
            <a:r>
              <a:rPr lang="en-US" i="1" dirty="0"/>
              <a:t>Nat. Gen.</a:t>
            </a:r>
          </a:p>
        </p:txBody>
      </p:sp>
    </p:spTree>
    <p:extLst>
      <p:ext uri="{BB962C8B-B14F-4D97-AF65-F5344CB8AC3E}">
        <p14:creationId xmlns:p14="http://schemas.microsoft.com/office/powerpoint/2010/main" val="771008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Estimates of effects of single SNPs on flowering date across eight common garden sites.</a:t>
            </a:r>
          </a:p>
        </p:txBody>
      </p:sp>
      <p:sp>
        <p:nvSpPr>
          <p:cNvPr id="3" name="Content Placeholder 2"/>
          <p:cNvSpPr>
            <a:spLocks noGrp="1"/>
          </p:cNvSpPr>
          <p:nvPr>
            <p:ph sz="half" idx="1"/>
          </p:nvPr>
        </p:nvSpPr>
        <p:spPr>
          <a:xfrm>
            <a:off x="621979" y="1797343"/>
            <a:ext cx="5181600" cy="4351338"/>
          </a:xfrm>
        </p:spPr>
        <p:txBody>
          <a:bodyPr/>
          <a:lstStyle/>
          <a:p>
            <a:r>
              <a:rPr lang="en-US" dirty="0"/>
              <a:t>Chr02N at 57.93 Mb:</a:t>
            </a: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9914"/>
          <a:stretch/>
        </p:blipFill>
        <p:spPr>
          <a:xfrm>
            <a:off x="4560848" y="2274094"/>
            <a:ext cx="3303561" cy="4583906"/>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10059"/>
          <a:stretch/>
        </p:blipFill>
        <p:spPr>
          <a:xfrm>
            <a:off x="713678" y="2208213"/>
            <a:ext cx="3298255" cy="4583906"/>
          </a:xfrm>
          <a:prstGeom prst="rect">
            <a:avLst/>
          </a:prstGeom>
        </p:spPr>
      </p:pic>
      <p:pic>
        <p:nvPicPr>
          <p:cNvPr id="9" name="Content Placeholder 8">
            <a:extLst>
              <a:ext uri="{FF2B5EF4-FFF2-40B4-BE49-F238E27FC236}">
                <a16:creationId xmlns:a16="http://schemas.microsoft.com/office/drawing/2014/main" id="{A4025478-4EA9-4F5A-9920-8A0506D3B8F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0879" t="5026" r="4648" b="15468"/>
          <a:stretch/>
        </p:blipFill>
        <p:spPr>
          <a:xfrm>
            <a:off x="8873309" y="4819973"/>
            <a:ext cx="3181674" cy="2038027"/>
          </a:xfrm>
          <a:prstGeom prst="rect">
            <a:avLst/>
          </a:prstGeom>
        </p:spPr>
      </p:pic>
      <p:sp>
        <p:nvSpPr>
          <p:cNvPr id="10" name="TextBox 9">
            <a:extLst>
              <a:ext uri="{FF2B5EF4-FFF2-40B4-BE49-F238E27FC236}">
                <a16:creationId xmlns:a16="http://schemas.microsoft.com/office/drawing/2014/main" id="{ECB4F33E-487F-4E8B-8C31-9C755BB038B2}"/>
              </a:ext>
            </a:extLst>
          </p:cNvPr>
          <p:cNvSpPr txBox="1"/>
          <p:nvPr/>
        </p:nvSpPr>
        <p:spPr>
          <a:xfrm>
            <a:off x="7864410" y="3864515"/>
            <a:ext cx="1785499" cy="369332"/>
          </a:xfrm>
          <a:prstGeom prst="rect">
            <a:avLst/>
          </a:prstGeom>
          <a:noFill/>
        </p:spPr>
        <p:txBody>
          <a:bodyPr wrap="square" rtlCol="0">
            <a:spAutoFit/>
          </a:bodyPr>
          <a:lstStyle/>
          <a:p>
            <a:r>
              <a:rPr lang="en-US" dirty="0"/>
              <a:t>Latitude</a:t>
            </a:r>
          </a:p>
        </p:txBody>
      </p:sp>
      <p:cxnSp>
        <p:nvCxnSpPr>
          <p:cNvPr id="11" name="Straight Arrow Connector 10">
            <a:extLst>
              <a:ext uri="{FF2B5EF4-FFF2-40B4-BE49-F238E27FC236}">
                <a16:creationId xmlns:a16="http://schemas.microsoft.com/office/drawing/2014/main" id="{F273B24C-8A27-4618-A4F3-9F99EB4008D8}"/>
              </a:ext>
            </a:extLst>
          </p:cNvPr>
          <p:cNvCxnSpPr/>
          <p:nvPr/>
        </p:nvCxnSpPr>
        <p:spPr>
          <a:xfrm flipV="1">
            <a:off x="8273345" y="2359565"/>
            <a:ext cx="0" cy="15049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Content Placeholder 8">
            <a:extLst>
              <a:ext uri="{FF2B5EF4-FFF2-40B4-BE49-F238E27FC236}">
                <a16:creationId xmlns:a16="http://schemas.microsoft.com/office/drawing/2014/main" id="{184E3F90-5694-41F2-9288-9597D4C1593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0879" t="5026" r="4648" b="15468"/>
          <a:stretch/>
        </p:blipFill>
        <p:spPr>
          <a:xfrm>
            <a:off x="7988300" y="4253079"/>
            <a:ext cx="4066683" cy="2604921"/>
          </a:xfrm>
          <a:prstGeom prst="rect">
            <a:avLst/>
          </a:prstGeom>
        </p:spPr>
      </p:pic>
      <p:sp>
        <p:nvSpPr>
          <p:cNvPr id="13" name="Rectangle 12">
            <a:extLst>
              <a:ext uri="{FF2B5EF4-FFF2-40B4-BE49-F238E27FC236}">
                <a16:creationId xmlns:a16="http://schemas.microsoft.com/office/drawing/2014/main" id="{741A6CCE-352E-4D47-B6E0-0BBAEC83BA74}"/>
              </a:ext>
            </a:extLst>
          </p:cNvPr>
          <p:cNvSpPr/>
          <p:nvPr/>
        </p:nvSpPr>
        <p:spPr>
          <a:xfrm>
            <a:off x="8884356" y="5998868"/>
            <a:ext cx="158749" cy="1498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07C0A35-A86C-461D-B818-0C54AFDD4FAD}"/>
              </a:ext>
            </a:extLst>
          </p:cNvPr>
          <p:cNvSpPr/>
          <p:nvPr/>
        </p:nvSpPr>
        <p:spPr>
          <a:xfrm>
            <a:off x="9478903" y="5000977"/>
            <a:ext cx="127941" cy="12794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
          </p:nvPr>
        </p:nvSpPr>
        <p:spPr>
          <a:xfrm>
            <a:off x="4425244" y="1790159"/>
            <a:ext cx="5181600" cy="829216"/>
          </a:xfrm>
        </p:spPr>
        <p:txBody>
          <a:bodyPr/>
          <a:lstStyle/>
          <a:p>
            <a:r>
              <a:rPr lang="en-US" dirty="0"/>
              <a:t>Chr05N at 28.31 Mb:</a:t>
            </a:r>
          </a:p>
        </p:txBody>
      </p:sp>
    </p:spTree>
    <p:extLst>
      <p:ext uri="{BB962C8B-B14F-4D97-AF65-F5344CB8AC3E}">
        <p14:creationId xmlns:p14="http://schemas.microsoft.com/office/powerpoint/2010/main" val="3712378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Summary and Outlook</a:t>
            </a:r>
          </a:p>
        </p:txBody>
      </p:sp>
      <p:sp>
        <p:nvSpPr>
          <p:cNvPr id="3" name="Content Placeholder 2"/>
          <p:cNvSpPr>
            <a:spLocks noGrp="1"/>
          </p:cNvSpPr>
          <p:nvPr>
            <p:ph sz="half" idx="1"/>
          </p:nvPr>
        </p:nvSpPr>
        <p:spPr/>
        <p:txBody>
          <a:bodyPr>
            <a:noAutofit/>
          </a:bodyPr>
          <a:lstStyle/>
          <a:p>
            <a:r>
              <a:rPr lang="en-US" sz="2200" dirty="0">
                <a:latin typeface="+mj-lt"/>
              </a:rPr>
              <a:t>Widespread G x E underlies strong patterns of local adaptation</a:t>
            </a:r>
          </a:p>
          <a:p>
            <a:endParaRPr lang="en-US" sz="2200" dirty="0">
              <a:latin typeface="+mj-lt"/>
            </a:endParaRPr>
          </a:p>
          <a:p>
            <a:r>
              <a:rPr lang="en-US" sz="2200" dirty="0">
                <a:latin typeface="+mj-lt"/>
              </a:rPr>
              <a:t>Conditional effects are common</a:t>
            </a:r>
          </a:p>
          <a:p>
            <a:endParaRPr lang="en-US" sz="2200" dirty="0">
              <a:latin typeface="+mj-lt"/>
            </a:endParaRPr>
          </a:p>
          <a:p>
            <a:r>
              <a:rPr lang="en-US" sz="2200" dirty="0">
                <a:latin typeface="+mj-lt"/>
              </a:rPr>
              <a:t>In terms of breeding, we may be able to select stable QTL or stack together conditionally beneficial QTL to minimize tradeoffs and improve general vigor and climate adaptation.</a:t>
            </a:r>
          </a:p>
          <a:p>
            <a:endParaRPr lang="en-US" sz="2200" dirty="0">
              <a:latin typeface="+mj-lt"/>
            </a:endParaRPr>
          </a:p>
        </p:txBody>
      </p:sp>
      <p:sp>
        <p:nvSpPr>
          <p:cNvPr id="4" name="Content Placeholder 3"/>
          <p:cNvSpPr>
            <a:spLocks noGrp="1"/>
          </p:cNvSpPr>
          <p:nvPr>
            <p:ph sz="half" idx="2"/>
          </p:nvPr>
        </p:nvSpPr>
        <p:spPr/>
        <p:txBody>
          <a:bodyPr>
            <a:normAutofit/>
          </a:bodyPr>
          <a:lstStyle/>
          <a:p>
            <a:r>
              <a:rPr lang="en-US" sz="2200" dirty="0"/>
              <a:t>There is more to come: The diversity panel and common gardens will expand available genetic variance and opportunities for studying adaptability and GxE</a:t>
            </a:r>
          </a:p>
          <a:p>
            <a:endParaRPr lang="en-US" sz="2200" dirty="0"/>
          </a:p>
          <a:p>
            <a:r>
              <a:rPr lang="en-US" sz="2200" dirty="0"/>
              <a:t>We hope this resource will be useful to the community and welcome collaborative efforts.</a:t>
            </a:r>
          </a:p>
          <a:p>
            <a:endParaRPr lang="en-US" sz="2200" dirty="0"/>
          </a:p>
        </p:txBody>
      </p:sp>
    </p:spTree>
    <p:extLst>
      <p:ext uri="{BB962C8B-B14F-4D97-AF65-F5344CB8AC3E}">
        <p14:creationId xmlns:p14="http://schemas.microsoft.com/office/powerpoint/2010/main" val="8264169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9083" y="782257"/>
            <a:ext cx="6186912" cy="6555641"/>
          </a:xfrm>
          <a:prstGeom prst="rect">
            <a:avLst/>
          </a:prstGeom>
          <a:noFill/>
        </p:spPr>
        <p:txBody>
          <a:bodyPr wrap="square" rtlCol="0">
            <a:spAutoFit/>
          </a:bodyPr>
          <a:lstStyle/>
          <a:p>
            <a:endParaRPr lang="en-US" sz="1400" dirty="0">
              <a:latin typeface="+mj-lt"/>
            </a:endParaRPr>
          </a:p>
          <a:p>
            <a:r>
              <a:rPr lang="en-US" sz="1400" b="1" u="sng" dirty="0">
                <a:latin typeface="+mj-lt"/>
              </a:rPr>
              <a:t>Collaborators</a:t>
            </a:r>
          </a:p>
          <a:p>
            <a:endParaRPr lang="en-US" sz="1400" b="1" dirty="0">
              <a:latin typeface="+mj-lt"/>
            </a:endParaRPr>
          </a:p>
          <a:p>
            <a:r>
              <a:rPr lang="en-US" sz="1400" b="1" dirty="0">
                <a:latin typeface="+mj-lt"/>
              </a:rPr>
              <a:t>Tom </a:t>
            </a:r>
            <a:r>
              <a:rPr lang="en-US" sz="1400" b="1" dirty="0" err="1">
                <a:latin typeface="+mj-lt"/>
              </a:rPr>
              <a:t>Juenger</a:t>
            </a:r>
            <a:r>
              <a:rPr lang="en-US" sz="1400" b="1" dirty="0">
                <a:latin typeface="+mj-lt"/>
              </a:rPr>
              <a:t>		(UT Austin)</a:t>
            </a:r>
          </a:p>
          <a:p>
            <a:r>
              <a:rPr lang="en-US" sz="1400" b="1" dirty="0">
                <a:latin typeface="+mj-lt"/>
              </a:rPr>
              <a:t>David Lowry			(Michigan State University)</a:t>
            </a:r>
          </a:p>
          <a:p>
            <a:r>
              <a:rPr lang="en-US" sz="1400" b="1" dirty="0">
                <a:latin typeface="+mj-lt"/>
              </a:rPr>
              <a:t>Felix </a:t>
            </a:r>
            <a:r>
              <a:rPr lang="en-US" sz="1400" b="1" dirty="0" err="1">
                <a:latin typeface="+mj-lt"/>
              </a:rPr>
              <a:t>Fritschi</a:t>
            </a:r>
            <a:r>
              <a:rPr lang="en-US" sz="1400" b="1" dirty="0">
                <a:latin typeface="+mj-lt"/>
              </a:rPr>
              <a:t>			(Mizzou)</a:t>
            </a:r>
          </a:p>
          <a:p>
            <a:r>
              <a:rPr lang="en-US" sz="1400" b="1" dirty="0">
                <a:latin typeface="+mj-lt"/>
              </a:rPr>
              <a:t>Phil Fay 			(USDA-ARS, Temple TX)</a:t>
            </a:r>
          </a:p>
          <a:p>
            <a:r>
              <a:rPr lang="en-US" sz="1400" b="1" dirty="0">
                <a:latin typeface="+mj-lt"/>
              </a:rPr>
              <a:t>Jason Bonnette		(UT Austin)</a:t>
            </a:r>
          </a:p>
          <a:p>
            <a:endParaRPr lang="en-US" sz="1400" b="1" dirty="0">
              <a:latin typeface="+mj-lt"/>
            </a:endParaRPr>
          </a:p>
          <a:p>
            <a:r>
              <a:rPr lang="en-US" sz="1400" b="1" dirty="0">
                <a:latin typeface="+mj-lt"/>
              </a:rPr>
              <a:t>Laura Bartley		(University of Oklahoma)</a:t>
            </a:r>
          </a:p>
          <a:p>
            <a:r>
              <a:rPr lang="en-US" sz="1400" b="1" dirty="0">
                <a:latin typeface="+mj-lt"/>
              </a:rPr>
              <a:t>John Reilly			(USDA-PML, Kingsville TX)</a:t>
            </a:r>
          </a:p>
          <a:p>
            <a:r>
              <a:rPr lang="en-US" sz="1400" b="1" dirty="0">
                <a:latin typeface="+mj-lt"/>
              </a:rPr>
              <a:t>Yanqi Wu			(OSU, Stillwater OK)</a:t>
            </a:r>
          </a:p>
          <a:p>
            <a:r>
              <a:rPr lang="en-US" sz="1400" b="1" dirty="0">
                <a:latin typeface="+mj-lt"/>
              </a:rPr>
              <a:t>Monty Rouquette		(TAMU-Overton, TX)</a:t>
            </a:r>
          </a:p>
          <a:p>
            <a:r>
              <a:rPr lang="en-US" sz="1400" b="1" dirty="0">
                <a:latin typeface="+mj-lt"/>
              </a:rPr>
              <a:t>Rob Mitchell		(USDA-ARS, Lincoln NB)</a:t>
            </a:r>
          </a:p>
          <a:p>
            <a:r>
              <a:rPr lang="en-US" sz="1400" b="1" dirty="0" err="1">
                <a:latin typeface="+mj-lt"/>
              </a:rPr>
              <a:t>Arvid</a:t>
            </a:r>
            <a:r>
              <a:rPr lang="en-US" sz="1400" b="1" dirty="0">
                <a:latin typeface="+mj-lt"/>
              </a:rPr>
              <a:t> </a:t>
            </a:r>
            <a:r>
              <a:rPr lang="en-US" sz="1400" b="1" dirty="0" err="1">
                <a:latin typeface="+mj-lt"/>
              </a:rPr>
              <a:t>Boe</a:t>
            </a:r>
            <a:r>
              <a:rPr lang="en-US" sz="1400" b="1" dirty="0">
                <a:latin typeface="+mj-lt"/>
              </a:rPr>
              <a:t>			(SDSU, Brookings SD)</a:t>
            </a:r>
          </a:p>
          <a:p>
            <a:endParaRPr lang="en-US" sz="1400" b="1" dirty="0">
              <a:latin typeface="+mj-lt"/>
            </a:endParaRPr>
          </a:p>
          <a:p>
            <a:r>
              <a:rPr lang="en-US" sz="1400" b="1" dirty="0">
                <a:latin typeface="+mj-lt"/>
              </a:rPr>
              <a:t>Kyle Turner</a:t>
            </a:r>
          </a:p>
          <a:p>
            <a:r>
              <a:rPr lang="en-US" sz="1400" b="1" dirty="0">
                <a:latin typeface="+mj-lt"/>
              </a:rPr>
              <a:t>Nathan </a:t>
            </a:r>
            <a:r>
              <a:rPr lang="en-US" sz="1400" b="1" dirty="0" err="1">
                <a:latin typeface="+mj-lt"/>
              </a:rPr>
              <a:t>Pfluger</a:t>
            </a:r>
            <a:endParaRPr lang="en-US" sz="1400" b="1" dirty="0">
              <a:latin typeface="+mj-lt"/>
            </a:endParaRPr>
          </a:p>
          <a:p>
            <a:r>
              <a:rPr lang="en-US" sz="1400" b="1" dirty="0">
                <a:latin typeface="+mj-lt"/>
              </a:rPr>
              <a:t>Matt Donoghue</a:t>
            </a:r>
          </a:p>
          <a:p>
            <a:r>
              <a:rPr lang="en-US" sz="1400" b="1" dirty="0">
                <a:latin typeface="+mj-lt"/>
              </a:rPr>
              <a:t>Chris Bourbois</a:t>
            </a:r>
          </a:p>
          <a:p>
            <a:r>
              <a:rPr lang="en-US" sz="1400" b="1" dirty="0">
                <a:latin typeface="+mj-lt"/>
              </a:rPr>
              <a:t>Jonathan </a:t>
            </a:r>
            <a:r>
              <a:rPr lang="en-US" sz="1400" b="1" dirty="0" err="1">
                <a:latin typeface="+mj-lt"/>
              </a:rPr>
              <a:t>Colen</a:t>
            </a:r>
            <a:endParaRPr lang="en-US" sz="1400" b="1" dirty="0">
              <a:latin typeface="+mj-lt"/>
            </a:endParaRPr>
          </a:p>
          <a:p>
            <a:r>
              <a:rPr lang="en-US" sz="1400" b="1" dirty="0">
                <a:latin typeface="+mj-lt"/>
              </a:rPr>
              <a:t>Sam Lutfy</a:t>
            </a:r>
          </a:p>
          <a:p>
            <a:r>
              <a:rPr lang="en-US" sz="1400" b="1" dirty="0">
                <a:latin typeface="+mj-lt"/>
              </a:rPr>
              <a:t>Marissa Van </a:t>
            </a:r>
            <a:r>
              <a:rPr lang="en-US" sz="1400" b="1" dirty="0" err="1">
                <a:latin typeface="+mj-lt"/>
              </a:rPr>
              <a:t>Damme</a:t>
            </a:r>
            <a:endParaRPr lang="en-US" sz="1400" b="1" dirty="0">
              <a:latin typeface="+mj-lt"/>
            </a:endParaRPr>
          </a:p>
          <a:p>
            <a:r>
              <a:rPr lang="en-US" sz="1400" b="1" dirty="0">
                <a:latin typeface="+mj-lt"/>
              </a:rPr>
              <a:t>Quinn </a:t>
            </a:r>
            <a:r>
              <a:rPr lang="en-US" sz="1400" b="1" dirty="0" err="1">
                <a:latin typeface="+mj-lt"/>
              </a:rPr>
              <a:t>Hiers</a:t>
            </a:r>
            <a:endParaRPr lang="en-US" sz="1400" b="1" dirty="0">
              <a:latin typeface="+mj-lt"/>
            </a:endParaRPr>
          </a:p>
          <a:p>
            <a:r>
              <a:rPr lang="en-US" sz="1400" b="1" dirty="0">
                <a:latin typeface="+mj-lt"/>
              </a:rPr>
              <a:t>Paige Overton</a:t>
            </a:r>
          </a:p>
          <a:p>
            <a:r>
              <a:rPr lang="en-US" sz="1400" b="1" dirty="0">
                <a:latin typeface="+mj-lt"/>
              </a:rPr>
              <a:t>John Row</a:t>
            </a:r>
          </a:p>
          <a:p>
            <a:r>
              <a:rPr lang="en-US" sz="1400" b="1" dirty="0">
                <a:latin typeface="+mj-lt"/>
              </a:rPr>
              <a:t>Joey Budi</a:t>
            </a:r>
          </a:p>
          <a:p>
            <a:r>
              <a:rPr lang="en-US" sz="1400" b="1" dirty="0">
                <a:latin typeface="+mj-lt"/>
              </a:rPr>
              <a:t>Logan Simon</a:t>
            </a:r>
          </a:p>
          <a:p>
            <a:r>
              <a:rPr lang="en-US" sz="1400" b="1" dirty="0">
                <a:latin typeface="+mj-lt"/>
              </a:rPr>
              <a:t>	</a:t>
            </a:r>
            <a:endParaRPr lang="en-US" sz="1600" dirty="0">
              <a:latin typeface="+mj-lt"/>
            </a:endParaRPr>
          </a:p>
        </p:txBody>
      </p:sp>
      <p:pic>
        <p:nvPicPr>
          <p:cNvPr id="3" name="Picture 2"/>
          <p:cNvPicPr>
            <a:picLocks noChangeAspect="1" noChangeArrowheads="1"/>
          </p:cNvPicPr>
          <p:nvPr/>
        </p:nvPicPr>
        <p:blipFill>
          <a:blip r:embed="rId3" cstate="print"/>
          <a:srcRect/>
          <a:stretch>
            <a:fillRect/>
          </a:stretch>
        </p:blipFill>
        <p:spPr bwMode="auto">
          <a:xfrm>
            <a:off x="8233851" y="3751308"/>
            <a:ext cx="2052839" cy="617537"/>
          </a:xfrm>
          <a:prstGeom prst="rect">
            <a:avLst/>
          </a:prstGeom>
          <a:noFill/>
          <a:ln w="9525">
            <a:noFill/>
            <a:miter lim="800000"/>
            <a:headEnd/>
            <a:tailEnd/>
          </a:ln>
        </p:spPr>
      </p:pic>
      <p:pic>
        <p:nvPicPr>
          <p:cNvPr id="4" name="Picture 4" descr="http://solardecathlon.osu.edu/site/sites/default/files/images/doe_color_icon.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3764" y="174498"/>
            <a:ext cx="2771212" cy="7724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64718" y="152174"/>
            <a:ext cx="3276430" cy="630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060012" y="1177185"/>
            <a:ext cx="5560970" cy="2954655"/>
          </a:xfrm>
          <a:prstGeom prst="rect">
            <a:avLst/>
          </a:prstGeom>
          <a:noFill/>
        </p:spPr>
        <p:txBody>
          <a:bodyPr wrap="square" rtlCol="0">
            <a:spAutoFit/>
          </a:bodyPr>
          <a:lstStyle/>
          <a:p>
            <a:endParaRPr lang="en-US" dirty="0">
              <a:latin typeface="+mj-lt"/>
            </a:endParaRPr>
          </a:p>
          <a:p>
            <a:r>
              <a:rPr lang="en-US" sz="1400" b="1" dirty="0">
                <a:latin typeface="+mj-lt"/>
              </a:rPr>
              <a:t>Jeremy Schmutz	    	 (JGI/</a:t>
            </a:r>
            <a:r>
              <a:rPr lang="en-US" sz="1400" b="1" dirty="0" err="1">
                <a:latin typeface="+mj-lt"/>
              </a:rPr>
              <a:t>HudsonAlpha</a:t>
            </a:r>
            <a:r>
              <a:rPr lang="en-US" sz="1400" b="1" dirty="0">
                <a:latin typeface="+mj-lt"/>
              </a:rPr>
              <a:t>)</a:t>
            </a:r>
          </a:p>
          <a:p>
            <a:r>
              <a:rPr lang="en-US" sz="1400" b="1" dirty="0">
                <a:latin typeface="+mj-lt"/>
              </a:rPr>
              <a:t>Jerry Jenkins	     	 (</a:t>
            </a:r>
            <a:r>
              <a:rPr lang="en-US" sz="1400" b="1" dirty="0" err="1">
                <a:latin typeface="+mj-lt"/>
              </a:rPr>
              <a:t>HudsonAlpha</a:t>
            </a:r>
            <a:r>
              <a:rPr lang="en-US" sz="1400" b="1" dirty="0">
                <a:latin typeface="+mj-lt"/>
              </a:rPr>
              <a:t>)</a:t>
            </a:r>
          </a:p>
          <a:p>
            <a:r>
              <a:rPr lang="en-US" sz="1400" b="1" dirty="0" err="1">
                <a:latin typeface="+mj-lt"/>
              </a:rPr>
              <a:t>Avinash</a:t>
            </a:r>
            <a:r>
              <a:rPr lang="en-US" sz="1400" b="1" dirty="0">
                <a:latin typeface="+mj-lt"/>
              </a:rPr>
              <a:t> </a:t>
            </a:r>
            <a:r>
              <a:rPr lang="en-US" sz="1400" b="1" dirty="0" err="1">
                <a:latin typeface="+mj-lt"/>
              </a:rPr>
              <a:t>Sreedasyam</a:t>
            </a:r>
            <a:r>
              <a:rPr lang="en-US" sz="1400" b="1" dirty="0">
                <a:latin typeface="+mj-lt"/>
              </a:rPr>
              <a:t>	    	 (</a:t>
            </a:r>
            <a:r>
              <a:rPr lang="en-US" sz="1400" b="1" dirty="0" err="1">
                <a:latin typeface="+mj-lt"/>
              </a:rPr>
              <a:t>HudsonAlpha</a:t>
            </a:r>
            <a:r>
              <a:rPr lang="en-US" sz="1400" b="1" dirty="0">
                <a:latin typeface="+mj-lt"/>
              </a:rPr>
              <a:t>)</a:t>
            </a:r>
          </a:p>
          <a:p>
            <a:r>
              <a:rPr lang="en-US" sz="1400" b="1" dirty="0">
                <a:latin typeface="+mj-lt"/>
              </a:rPr>
              <a:t>Sujan Mamidi	    	 (</a:t>
            </a:r>
            <a:r>
              <a:rPr lang="en-US" sz="1400" b="1" dirty="0" err="1">
                <a:latin typeface="+mj-lt"/>
              </a:rPr>
              <a:t>HudsonAlpha</a:t>
            </a:r>
            <a:r>
              <a:rPr lang="en-US" sz="1400" b="1" dirty="0">
                <a:latin typeface="+mj-lt"/>
              </a:rPr>
              <a:t>)</a:t>
            </a:r>
          </a:p>
          <a:p>
            <a:r>
              <a:rPr lang="en-US" sz="1400" b="1" dirty="0">
                <a:latin typeface="+mj-lt"/>
              </a:rPr>
              <a:t>John Lovell	    		 (</a:t>
            </a:r>
            <a:r>
              <a:rPr lang="en-US" sz="1400" b="1" dirty="0" err="1">
                <a:latin typeface="+mj-lt"/>
              </a:rPr>
              <a:t>HudsonAlpha</a:t>
            </a:r>
            <a:r>
              <a:rPr lang="en-US" sz="1400" b="1" dirty="0">
                <a:latin typeface="+mj-lt"/>
              </a:rPr>
              <a:t>)</a:t>
            </a:r>
          </a:p>
          <a:p>
            <a:endParaRPr lang="en-US" sz="1400" b="1" dirty="0">
              <a:latin typeface="+mj-lt"/>
            </a:endParaRPr>
          </a:p>
          <a:p>
            <a:r>
              <a:rPr lang="en-US" sz="1400" b="1" dirty="0" err="1">
                <a:latin typeface="+mj-lt"/>
              </a:rPr>
              <a:t>Shiangqiang</a:t>
            </a:r>
            <a:r>
              <a:rPr lang="en-US" sz="1400" b="1" dirty="0">
                <a:latin typeface="+mj-lt"/>
              </a:rPr>
              <a:t> Shu	    	 (LBL)</a:t>
            </a:r>
          </a:p>
          <a:p>
            <a:r>
              <a:rPr lang="en-US" sz="1400" b="1" dirty="0">
                <a:latin typeface="+mj-lt"/>
              </a:rPr>
              <a:t>Dan Rokhsar 	    	 (DOE JGI)</a:t>
            </a:r>
          </a:p>
          <a:p>
            <a:r>
              <a:rPr lang="en-US" sz="1400" b="1" dirty="0">
                <a:latin typeface="+mj-lt"/>
              </a:rPr>
              <a:t>Kerrie Barry	    		 (DOE JGI)</a:t>
            </a:r>
          </a:p>
          <a:p>
            <a:endParaRPr lang="en-US" sz="1400" b="1" dirty="0">
              <a:latin typeface="+mj-lt"/>
            </a:endParaRPr>
          </a:p>
          <a:p>
            <a:endParaRPr lang="en-US" sz="1400" b="1" dirty="0">
              <a:latin typeface="+mj-lt"/>
            </a:endParaRPr>
          </a:p>
          <a:p>
            <a:endParaRPr lang="en-US" sz="1400" b="1" dirty="0">
              <a:latin typeface="+mj-lt"/>
            </a:endParaRPr>
          </a:p>
        </p:txBody>
      </p:sp>
      <p:sp>
        <p:nvSpPr>
          <p:cNvPr id="8" name="TextBox 7"/>
          <p:cNvSpPr txBox="1"/>
          <p:nvPr/>
        </p:nvSpPr>
        <p:spPr>
          <a:xfrm>
            <a:off x="8273696" y="5160381"/>
            <a:ext cx="1938351" cy="1477328"/>
          </a:xfrm>
          <a:prstGeom prst="rect">
            <a:avLst/>
          </a:prstGeom>
          <a:noFill/>
        </p:spPr>
        <p:txBody>
          <a:bodyPr wrap="none" rtlCol="0">
            <a:spAutoFit/>
          </a:bodyPr>
          <a:lstStyle/>
          <a:p>
            <a:r>
              <a:rPr lang="en-US" b="1" u="sng" dirty="0">
                <a:latin typeface="+mj-lt"/>
              </a:rPr>
              <a:t>Funding </a:t>
            </a:r>
            <a:endParaRPr lang="en-US" dirty="0">
              <a:latin typeface="+mj-lt"/>
            </a:endParaRPr>
          </a:p>
          <a:p>
            <a:r>
              <a:rPr lang="en-US" b="1" dirty="0">
                <a:latin typeface="+mj-lt"/>
              </a:rPr>
              <a:t>DOE Sustainability</a:t>
            </a:r>
          </a:p>
          <a:p>
            <a:r>
              <a:rPr lang="en-US" b="1" dirty="0">
                <a:latin typeface="+mj-lt"/>
              </a:rPr>
              <a:t>JGI CSP</a:t>
            </a:r>
          </a:p>
          <a:p>
            <a:r>
              <a:rPr lang="en-US" b="1" dirty="0">
                <a:latin typeface="+mj-lt"/>
              </a:rPr>
              <a:t>NSF PGRP</a:t>
            </a:r>
          </a:p>
          <a:p>
            <a:r>
              <a:rPr lang="en-US" b="1" dirty="0">
                <a:latin typeface="+mj-lt"/>
              </a:rPr>
              <a:t>DOE </a:t>
            </a:r>
            <a:r>
              <a:rPr lang="en-US" b="1" dirty="0" err="1">
                <a:latin typeface="+mj-lt"/>
              </a:rPr>
              <a:t>Arpa</a:t>
            </a:r>
            <a:r>
              <a:rPr lang="en-US" b="1" dirty="0">
                <a:latin typeface="+mj-lt"/>
              </a:rPr>
              <a:t>-e</a:t>
            </a: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1086" y="4116721"/>
            <a:ext cx="4876028" cy="2741279"/>
          </a:xfrm>
          <a:prstGeom prst="rect">
            <a:avLst/>
          </a:prstGeom>
        </p:spPr>
      </p:pic>
      <p:pic>
        <p:nvPicPr>
          <p:cNvPr id="11" name="Picture 10"/>
          <p:cNvPicPr>
            <a:picLocks noChangeAspect="1"/>
          </p:cNvPicPr>
          <p:nvPr/>
        </p:nvPicPr>
        <p:blipFill>
          <a:blip r:embed="rId7"/>
          <a:stretch>
            <a:fillRect/>
          </a:stretch>
        </p:blipFill>
        <p:spPr>
          <a:xfrm>
            <a:off x="8734857" y="40175"/>
            <a:ext cx="3457143" cy="780952"/>
          </a:xfrm>
          <a:prstGeom prst="rect">
            <a:avLst/>
          </a:prstGeom>
        </p:spPr>
      </p:pic>
    </p:spTree>
    <p:extLst>
      <p:ext uri="{BB962C8B-B14F-4D97-AF65-F5344CB8AC3E}">
        <p14:creationId xmlns:p14="http://schemas.microsoft.com/office/powerpoint/2010/main" val="1688115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a:t>Switchgrass is the model herbaceous bioenergy crop. </a:t>
            </a:r>
          </a:p>
        </p:txBody>
      </p:sp>
      <p:sp>
        <p:nvSpPr>
          <p:cNvPr id="6" name="Content Placeholder 5"/>
          <p:cNvSpPr>
            <a:spLocks noGrp="1"/>
          </p:cNvSpPr>
          <p:nvPr>
            <p:ph sz="half" idx="2"/>
          </p:nvPr>
        </p:nvSpPr>
        <p:spPr>
          <a:xfrm>
            <a:off x="6172200" y="1825624"/>
            <a:ext cx="5181600" cy="4460875"/>
          </a:xfrm>
        </p:spPr>
        <p:txBody>
          <a:bodyPr>
            <a:noAutofit/>
          </a:bodyPr>
          <a:lstStyle/>
          <a:p>
            <a:r>
              <a:rPr lang="en-US" altLang="en-US" sz="2400" b="1" dirty="0">
                <a:solidFill>
                  <a:srgbClr val="002060"/>
                </a:solidFill>
              </a:rPr>
              <a:t>Native to North America</a:t>
            </a:r>
          </a:p>
          <a:p>
            <a:r>
              <a:rPr lang="en-US" altLang="en-US" sz="2400" b="1" dirty="0">
                <a:solidFill>
                  <a:srgbClr val="002060"/>
                </a:solidFill>
              </a:rPr>
              <a:t>Widespread distribution and wide environmental adaptation</a:t>
            </a:r>
          </a:p>
          <a:p>
            <a:endParaRPr lang="en-US" altLang="en-US" sz="2400" b="1" dirty="0">
              <a:solidFill>
                <a:srgbClr val="002060"/>
              </a:solidFill>
            </a:endParaRPr>
          </a:p>
          <a:p>
            <a:r>
              <a:rPr lang="en-US" altLang="en-US" sz="2400" b="1" dirty="0">
                <a:solidFill>
                  <a:srgbClr val="002060"/>
                </a:solidFill>
              </a:rPr>
              <a:t>Productive on marginal lands </a:t>
            </a:r>
          </a:p>
          <a:p>
            <a:r>
              <a:rPr lang="en-US" altLang="en-US" sz="2400" b="1" dirty="0">
                <a:solidFill>
                  <a:srgbClr val="002060"/>
                </a:solidFill>
              </a:rPr>
              <a:t>High yielding (7-10 tons dry matter per acre)</a:t>
            </a:r>
          </a:p>
          <a:p>
            <a:r>
              <a:rPr lang="en-US" altLang="en-US" sz="2400" b="1" dirty="0">
                <a:solidFill>
                  <a:srgbClr val="002060"/>
                </a:solidFill>
              </a:rPr>
              <a:t>If grown on ~5% of land in a 25 mile area, could supply a bioenergy plant 24/7/365</a:t>
            </a:r>
          </a:p>
        </p:txBody>
      </p:sp>
      <p:pic>
        <p:nvPicPr>
          <p:cNvPr id="8" name="Picture 11"/>
          <p:cNvPicPr>
            <a:picLocks noGrp="1" noChangeAspect="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504825" y="1563142"/>
            <a:ext cx="5664916" cy="472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0" y="6192618"/>
            <a:ext cx="5105400" cy="646331"/>
          </a:xfrm>
          <a:prstGeom prst="rect">
            <a:avLst/>
          </a:prstGeom>
          <a:noFill/>
        </p:spPr>
        <p:txBody>
          <a:bodyPr wrap="square" rtlCol="0">
            <a:spAutoFit/>
          </a:bodyPr>
          <a:lstStyle/>
          <a:p>
            <a:r>
              <a:rPr lang="en-US" dirty="0"/>
              <a:t>~8 USDA Cold Hardiness Zones</a:t>
            </a:r>
          </a:p>
          <a:p>
            <a:r>
              <a:rPr lang="en-US" dirty="0"/>
              <a:t>~60 inch variation in Annual Precipitation</a:t>
            </a:r>
          </a:p>
        </p:txBody>
      </p:sp>
    </p:spTree>
    <p:extLst>
      <p:ext uri="{BB962C8B-B14F-4D97-AF65-F5344CB8AC3E}">
        <p14:creationId xmlns:p14="http://schemas.microsoft.com/office/powerpoint/2010/main" val="41363117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The genetics of GxE in flowering date</a:t>
            </a:r>
          </a:p>
        </p:txBody>
      </p:sp>
      <p:sp>
        <p:nvSpPr>
          <p:cNvPr id="4" name="Content Placeholder 3"/>
          <p:cNvSpPr>
            <a:spLocks noGrp="1"/>
          </p:cNvSpPr>
          <p:nvPr>
            <p:ph sz="half" idx="1"/>
          </p:nvPr>
        </p:nvSpPr>
        <p:spPr>
          <a:xfrm>
            <a:off x="838200" y="1825625"/>
            <a:ext cx="10713334" cy="4351338"/>
          </a:xfrm>
        </p:spPr>
        <p:txBody>
          <a:bodyPr/>
          <a:lstStyle/>
          <a:p>
            <a:r>
              <a:rPr lang="en-US" dirty="0"/>
              <a:t>Genetic associations for winter survival at four northern sites</a:t>
            </a:r>
          </a:p>
        </p:txBody>
      </p:sp>
      <p:graphicFrame>
        <p:nvGraphicFramePr>
          <p:cNvPr id="5" name="Content Placeholder 4"/>
          <p:cNvGraphicFramePr>
            <a:graphicFrameLocks noGrp="1"/>
          </p:cNvGraphicFramePr>
          <p:nvPr>
            <p:ph sz="half" idx="2"/>
            <p:extLst>
              <p:ext uri="{D42A27DB-BD31-4B8C-83A1-F6EECF244321}">
                <p14:modId xmlns:p14="http://schemas.microsoft.com/office/powerpoint/2010/main" val="526815960"/>
              </p:ext>
            </p:extLst>
          </p:nvPr>
        </p:nvGraphicFramePr>
        <p:xfrm>
          <a:off x="612506" y="2610467"/>
          <a:ext cx="10966988" cy="3114040"/>
        </p:xfrm>
        <a:graphic>
          <a:graphicData uri="http://schemas.openxmlformats.org/drawingml/2006/table">
            <a:tbl>
              <a:tblPr firstRow="1" bandRow="1">
                <a:tableStyleId>{0E3FDE45-AF77-4B5C-9715-49D594BDF05E}</a:tableStyleId>
              </a:tblPr>
              <a:tblGrid>
                <a:gridCol w="1106805">
                  <a:extLst>
                    <a:ext uri="{9D8B030D-6E8A-4147-A177-3AD203B41FA5}">
                      <a16:colId xmlns:a16="http://schemas.microsoft.com/office/drawing/2014/main" val="4058986422"/>
                    </a:ext>
                  </a:extLst>
                </a:gridCol>
                <a:gridCol w="1183005">
                  <a:extLst>
                    <a:ext uri="{9D8B030D-6E8A-4147-A177-3AD203B41FA5}">
                      <a16:colId xmlns:a16="http://schemas.microsoft.com/office/drawing/2014/main" val="935969564"/>
                    </a:ext>
                  </a:extLst>
                </a:gridCol>
                <a:gridCol w="3283768">
                  <a:extLst>
                    <a:ext uri="{9D8B030D-6E8A-4147-A177-3AD203B41FA5}">
                      <a16:colId xmlns:a16="http://schemas.microsoft.com/office/drawing/2014/main" val="3983899201"/>
                    </a:ext>
                  </a:extLst>
                </a:gridCol>
                <a:gridCol w="2157816">
                  <a:extLst>
                    <a:ext uri="{9D8B030D-6E8A-4147-A177-3AD203B41FA5}">
                      <a16:colId xmlns:a16="http://schemas.microsoft.com/office/drawing/2014/main" val="1623773298"/>
                    </a:ext>
                  </a:extLst>
                </a:gridCol>
                <a:gridCol w="3235594">
                  <a:extLst>
                    <a:ext uri="{9D8B030D-6E8A-4147-A177-3AD203B41FA5}">
                      <a16:colId xmlns:a16="http://schemas.microsoft.com/office/drawing/2014/main" val="1131344685"/>
                    </a:ext>
                  </a:extLst>
                </a:gridCol>
              </a:tblGrid>
              <a:tr h="370840">
                <a:tc>
                  <a:txBody>
                    <a:bodyPr/>
                    <a:lstStyle/>
                    <a:p>
                      <a:r>
                        <a:rPr lang="en-US" dirty="0" err="1"/>
                        <a:t>Chrom</a:t>
                      </a:r>
                      <a:r>
                        <a:rPr lang="en-US" dirty="0"/>
                        <a:t>.</a:t>
                      </a:r>
                    </a:p>
                  </a:txBody>
                  <a:tcPr/>
                </a:tc>
                <a:tc>
                  <a:txBody>
                    <a:bodyPr/>
                    <a:lstStyle/>
                    <a:p>
                      <a:r>
                        <a:rPr lang="en-US" dirty="0"/>
                        <a:t>Position</a:t>
                      </a:r>
                    </a:p>
                  </a:txBody>
                  <a:tcPr/>
                </a:tc>
                <a:tc>
                  <a:txBody>
                    <a:bodyPr/>
                    <a:lstStyle/>
                    <a:p>
                      <a:r>
                        <a:rPr lang="en-US" dirty="0"/>
                        <a:t>Pattern of</a:t>
                      </a:r>
                      <a:r>
                        <a:rPr lang="en-US" baseline="0" dirty="0"/>
                        <a:t> Allele Effects</a:t>
                      </a:r>
                      <a:endParaRPr lang="en-US" dirty="0"/>
                    </a:p>
                  </a:txBody>
                  <a:tcPr/>
                </a:tc>
                <a:tc>
                  <a:txBody>
                    <a:bodyPr/>
                    <a:lstStyle/>
                    <a:p>
                      <a:r>
                        <a:rPr lang="en-US" dirty="0"/>
                        <a:t>Gene ID</a:t>
                      </a:r>
                    </a:p>
                  </a:txBody>
                  <a:tcPr/>
                </a:tc>
                <a:tc>
                  <a:txBody>
                    <a:bodyPr/>
                    <a:lstStyle/>
                    <a:p>
                      <a:r>
                        <a:rPr lang="en-US" dirty="0"/>
                        <a:t>Rice gene annotation</a:t>
                      </a:r>
                    </a:p>
                  </a:txBody>
                  <a:tcPr/>
                </a:tc>
                <a:extLst>
                  <a:ext uri="{0D108BD9-81ED-4DB2-BD59-A6C34878D82A}">
                    <a16:rowId xmlns:a16="http://schemas.microsoft.com/office/drawing/2014/main" val="1435711843"/>
                  </a:ext>
                </a:extLst>
              </a:tr>
              <a:tr h="370840">
                <a:tc>
                  <a:txBody>
                    <a:bodyPr/>
                    <a:lstStyle/>
                    <a:p>
                      <a:r>
                        <a:rPr lang="en-US" dirty="0"/>
                        <a:t>Chr03N</a:t>
                      </a:r>
                    </a:p>
                  </a:txBody>
                  <a:tcPr/>
                </a:tc>
                <a:tc>
                  <a:txBody>
                    <a:bodyPr/>
                    <a:lstStyle/>
                    <a:p>
                      <a:r>
                        <a:rPr lang="en-US" dirty="0"/>
                        <a:t>68.10 Mb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Allele effects</a:t>
                      </a:r>
                      <a:r>
                        <a:rPr lang="en-US" baseline="0" dirty="0"/>
                        <a:t> flowering at 6 northern sites</a:t>
                      </a:r>
                      <a:endParaRPr lang="en-US" dirty="0"/>
                    </a:p>
                  </a:txBody>
                  <a:tcPr/>
                </a:tc>
                <a:tc>
                  <a:txBody>
                    <a:bodyPr/>
                    <a:lstStyle/>
                    <a:p>
                      <a:r>
                        <a:rPr lang="en-US" dirty="0"/>
                        <a:t>Pavir.</a:t>
                      </a:r>
                      <a:r>
                        <a:rPr lang="en-US" sz="1800" b="0" i="0" kern="1200" dirty="0">
                          <a:solidFill>
                            <a:schemeClr val="tx1"/>
                          </a:solidFill>
                          <a:effectLst/>
                          <a:latin typeface="+mn-lt"/>
                          <a:ea typeface="+mn-ea"/>
                          <a:cs typeface="+mn-cs"/>
                        </a:rPr>
                        <a:t>3NG273400</a:t>
                      </a:r>
                      <a:r>
                        <a:rPr lang="en-US" dirty="0"/>
                        <a:t> (in promoter)</a:t>
                      </a:r>
                    </a:p>
                    <a:p>
                      <a:endParaRPr lang="en-US" dirty="0"/>
                    </a:p>
                  </a:txBody>
                  <a:tcPr/>
                </a:tc>
                <a:tc>
                  <a:txBody>
                    <a:bodyPr/>
                    <a:lstStyle/>
                    <a:p>
                      <a:r>
                        <a:rPr lang="en-US" dirty="0"/>
                        <a:t>YABBY domain containing protein, putative, expressed	</a:t>
                      </a:r>
                    </a:p>
                  </a:txBody>
                  <a:tcPr/>
                </a:tc>
                <a:extLst>
                  <a:ext uri="{0D108BD9-81ED-4DB2-BD59-A6C34878D82A}">
                    <a16:rowId xmlns:a16="http://schemas.microsoft.com/office/drawing/2014/main" val="2438687185"/>
                  </a:ext>
                </a:extLst>
              </a:tr>
              <a:tr h="370840">
                <a:tc>
                  <a:txBody>
                    <a:bodyPr/>
                    <a:lstStyle/>
                    <a:p>
                      <a:r>
                        <a:rPr lang="en-US" dirty="0"/>
                        <a:t>Chr05N</a:t>
                      </a:r>
                    </a:p>
                  </a:txBody>
                  <a:tcPr/>
                </a:tc>
                <a:tc>
                  <a:txBody>
                    <a:bodyPr/>
                    <a:lstStyle/>
                    <a:p>
                      <a:r>
                        <a:rPr lang="en-US" dirty="0"/>
                        <a:t>29.71 Mb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Allele effects</a:t>
                      </a:r>
                      <a:r>
                        <a:rPr lang="en-US" baseline="0" dirty="0"/>
                        <a:t> flowering at 6 northern sites</a:t>
                      </a:r>
                      <a:endParaRPr lang="en-US" dirty="0"/>
                    </a:p>
                  </a:txBody>
                  <a:tcPr/>
                </a:tc>
                <a:tc>
                  <a:txBody>
                    <a:bodyPr/>
                    <a:lstStyle/>
                    <a:p>
                      <a:r>
                        <a:rPr lang="en-US" dirty="0"/>
                        <a:t>Intergenic</a:t>
                      </a:r>
                    </a:p>
                  </a:txBody>
                  <a:tcPr/>
                </a:tc>
                <a:tc>
                  <a:txBody>
                    <a:bodyPr/>
                    <a:lstStyle/>
                    <a:p>
                      <a:endParaRPr lang="en-US" dirty="0"/>
                    </a:p>
                  </a:txBody>
                  <a:tcPr/>
                </a:tc>
                <a:extLst>
                  <a:ext uri="{0D108BD9-81ED-4DB2-BD59-A6C34878D82A}">
                    <a16:rowId xmlns:a16="http://schemas.microsoft.com/office/drawing/2014/main" val="1284991801"/>
                  </a:ext>
                </a:extLst>
              </a:tr>
              <a:tr h="370840">
                <a:tc>
                  <a:txBody>
                    <a:bodyPr/>
                    <a:lstStyle/>
                    <a:p>
                      <a:r>
                        <a:rPr lang="en-US" dirty="0"/>
                        <a:t>Chr09K</a:t>
                      </a:r>
                    </a:p>
                  </a:txBody>
                  <a:tcPr/>
                </a:tc>
                <a:tc>
                  <a:txBody>
                    <a:bodyPr/>
                    <a:lstStyle/>
                    <a:p>
                      <a:r>
                        <a:rPr lang="en-US" dirty="0"/>
                        <a:t>12.89</a:t>
                      </a:r>
                      <a:r>
                        <a:rPr lang="en-US" baseline="0" dirty="0"/>
                        <a:t> Mb</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Allele effects</a:t>
                      </a:r>
                      <a:r>
                        <a:rPr lang="en-US" baseline="0" dirty="0"/>
                        <a:t> </a:t>
                      </a:r>
                      <a:r>
                        <a:rPr lang="en-US" dirty="0"/>
                        <a:t>flowering date</a:t>
                      </a:r>
                      <a:r>
                        <a:rPr lang="en-US" baseline="0" dirty="0"/>
                        <a:t> at all sites</a:t>
                      </a:r>
                      <a:endParaRPr lang="en-US" dirty="0"/>
                    </a:p>
                  </a:txBody>
                  <a:tcPr/>
                </a:tc>
                <a:tc>
                  <a:txBody>
                    <a:bodyPr/>
                    <a:lstStyle/>
                    <a:p>
                      <a:r>
                        <a:rPr lang="en-US" dirty="0"/>
                        <a:t>Pavir.9K062457 </a:t>
                      </a:r>
                    </a:p>
                    <a:p>
                      <a:r>
                        <a:rPr lang="en-US" dirty="0"/>
                        <a:t>(in gene)</a:t>
                      </a:r>
                    </a:p>
                  </a:txBody>
                  <a:tcPr/>
                </a:tc>
                <a:tc>
                  <a:txBody>
                    <a:bodyPr/>
                    <a:lstStyle/>
                    <a:p>
                      <a:r>
                        <a:rPr lang="en-US" sz="1800" b="0" i="0" kern="1200" dirty="0">
                          <a:solidFill>
                            <a:schemeClr val="tx1"/>
                          </a:solidFill>
                          <a:effectLst/>
                          <a:latin typeface="+mn-lt"/>
                          <a:ea typeface="+mn-ea"/>
                          <a:cs typeface="+mn-cs"/>
                        </a:rPr>
                        <a:t>BTBA4 - Bric-a-Brac, </a:t>
                      </a:r>
                      <a:r>
                        <a:rPr lang="en-US" sz="1800" b="0" i="0" kern="1200" dirty="0" err="1">
                          <a:solidFill>
                            <a:schemeClr val="tx1"/>
                          </a:solidFill>
                          <a:effectLst/>
                          <a:latin typeface="+mn-lt"/>
                          <a:ea typeface="+mn-ea"/>
                          <a:cs typeface="+mn-cs"/>
                        </a:rPr>
                        <a:t>Tramtrack</a:t>
                      </a:r>
                      <a:r>
                        <a:rPr lang="en-US" sz="1800" b="0" i="0" kern="1200" dirty="0">
                          <a:solidFill>
                            <a:schemeClr val="tx1"/>
                          </a:solidFill>
                          <a:effectLst/>
                          <a:latin typeface="+mn-lt"/>
                          <a:ea typeface="+mn-ea"/>
                          <a:cs typeface="+mn-cs"/>
                        </a:rPr>
                        <a:t>, Broad Complex BTB domain with </a:t>
                      </a:r>
                      <a:r>
                        <a:rPr lang="en-US" sz="1800" b="0" i="0" kern="1200" dirty="0" err="1">
                          <a:solidFill>
                            <a:schemeClr val="tx1"/>
                          </a:solidFill>
                          <a:effectLst/>
                          <a:latin typeface="+mn-lt"/>
                          <a:ea typeface="+mn-ea"/>
                          <a:cs typeface="+mn-cs"/>
                        </a:rPr>
                        <a:t>Ankyrin</a:t>
                      </a:r>
                      <a:r>
                        <a:rPr lang="en-US" sz="1800" b="0" i="0" kern="1200" dirty="0">
                          <a:solidFill>
                            <a:schemeClr val="tx1"/>
                          </a:solidFill>
                          <a:effectLst/>
                          <a:latin typeface="+mn-lt"/>
                          <a:ea typeface="+mn-ea"/>
                          <a:cs typeface="+mn-cs"/>
                        </a:rPr>
                        <a:t> repeat region, expressed</a:t>
                      </a:r>
                      <a:endParaRPr lang="en-US" dirty="0"/>
                    </a:p>
                  </a:txBody>
                  <a:tcPr/>
                </a:tc>
                <a:extLst>
                  <a:ext uri="{0D108BD9-81ED-4DB2-BD59-A6C34878D82A}">
                    <a16:rowId xmlns:a16="http://schemas.microsoft.com/office/drawing/2014/main" val="2352992768"/>
                  </a:ext>
                </a:extLst>
              </a:tr>
            </a:tbl>
          </a:graphicData>
        </a:graphic>
      </p:graphicFrame>
      <p:pic>
        <p:nvPicPr>
          <p:cNvPr id="6" name="Picture 5" descr="A close up of a logo&#10;&#10;Description automatically generated">
            <a:extLst>
              <a:ext uri="{FF2B5EF4-FFF2-40B4-BE49-F238E27FC236}">
                <a16:creationId xmlns:a16="http://schemas.microsoft.com/office/drawing/2014/main" id="{0A473DBF-1206-4EFA-8549-B4375AEA3D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2580" y="50800"/>
            <a:ext cx="4278553" cy="1698837"/>
          </a:xfrm>
          <a:prstGeom prst="rect">
            <a:avLst/>
          </a:prstGeom>
        </p:spPr>
      </p:pic>
    </p:spTree>
    <p:extLst>
      <p:ext uri="{BB962C8B-B14F-4D97-AF65-F5344CB8AC3E}">
        <p14:creationId xmlns:p14="http://schemas.microsoft.com/office/powerpoint/2010/main" val="1655654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There are similarities in allelic effects on phenology across common garden sites.</a:t>
            </a:r>
          </a:p>
        </p:txBody>
      </p:sp>
      <p:sp>
        <p:nvSpPr>
          <p:cNvPr id="4" name="Content Placeholder 3"/>
          <p:cNvSpPr>
            <a:spLocks noGrp="1"/>
          </p:cNvSpPr>
          <p:nvPr>
            <p:ph sz="half" idx="2"/>
          </p:nvPr>
        </p:nvSpPr>
        <p:spPr>
          <a:xfrm>
            <a:off x="6345141" y="1825625"/>
            <a:ext cx="5406887" cy="2404469"/>
          </a:xfrm>
        </p:spPr>
        <p:txBody>
          <a:bodyPr>
            <a:normAutofit/>
          </a:bodyPr>
          <a:lstStyle/>
          <a:p>
            <a:r>
              <a:rPr lang="en-US" sz="2400" dirty="0"/>
              <a:t>Shared allelic effects on </a:t>
            </a:r>
            <a:r>
              <a:rPr lang="en-US" sz="2400" dirty="0" err="1"/>
              <a:t>greenup</a:t>
            </a:r>
            <a:r>
              <a:rPr lang="en-US" sz="2400" dirty="0"/>
              <a:t> at southern sites</a:t>
            </a:r>
          </a:p>
          <a:p>
            <a:r>
              <a:rPr lang="en-US" sz="2400" dirty="0"/>
              <a:t>Shared allelic effects on flowering at (western) northern sites</a:t>
            </a:r>
          </a:p>
          <a:p>
            <a:r>
              <a:rPr lang="en-US" sz="2400" dirty="0"/>
              <a:t>Additional patterns that are unrelated to latitude</a:t>
            </a:r>
          </a:p>
        </p:txBody>
      </p:sp>
      <p:sp>
        <p:nvSpPr>
          <p:cNvPr id="9" name="TextBox 8"/>
          <p:cNvSpPr txBox="1"/>
          <p:nvPr/>
        </p:nvSpPr>
        <p:spPr>
          <a:xfrm>
            <a:off x="176263" y="1692284"/>
            <a:ext cx="1364215" cy="461665"/>
          </a:xfrm>
          <a:prstGeom prst="rect">
            <a:avLst/>
          </a:prstGeom>
          <a:noFill/>
        </p:spPr>
        <p:txBody>
          <a:bodyPr wrap="square" rtlCol="0">
            <a:spAutoFit/>
          </a:bodyPr>
          <a:lstStyle/>
          <a:p>
            <a:r>
              <a:rPr lang="en-US" sz="2400" dirty="0"/>
              <a:t>Greenup</a:t>
            </a:r>
          </a:p>
        </p:txBody>
      </p:sp>
      <p:sp>
        <p:nvSpPr>
          <p:cNvPr id="10" name="TextBox 9"/>
          <p:cNvSpPr txBox="1"/>
          <p:nvPr/>
        </p:nvSpPr>
        <p:spPr>
          <a:xfrm>
            <a:off x="2866459" y="1690056"/>
            <a:ext cx="1618078" cy="461665"/>
          </a:xfrm>
          <a:prstGeom prst="rect">
            <a:avLst/>
          </a:prstGeom>
          <a:noFill/>
        </p:spPr>
        <p:txBody>
          <a:bodyPr wrap="square" rtlCol="0">
            <a:spAutoFit/>
          </a:bodyPr>
          <a:lstStyle/>
          <a:p>
            <a:r>
              <a:rPr lang="en-US" sz="2400" dirty="0"/>
              <a:t>Flowering</a:t>
            </a:r>
          </a:p>
        </p:txBody>
      </p:sp>
      <p:sp>
        <p:nvSpPr>
          <p:cNvPr id="11" name="TextBox 10"/>
          <p:cNvSpPr txBox="1"/>
          <p:nvPr/>
        </p:nvSpPr>
        <p:spPr>
          <a:xfrm>
            <a:off x="136873" y="4067878"/>
            <a:ext cx="4951470" cy="461665"/>
          </a:xfrm>
          <a:prstGeom prst="rect">
            <a:avLst/>
          </a:prstGeom>
          <a:noFill/>
        </p:spPr>
        <p:txBody>
          <a:bodyPr wrap="square" rtlCol="0">
            <a:spAutoFit/>
          </a:bodyPr>
          <a:lstStyle/>
          <a:p>
            <a:r>
              <a:rPr lang="en-US" sz="2400" dirty="0"/>
              <a:t>Days between Greenup and Flowering </a:t>
            </a:r>
          </a:p>
        </p:txBody>
      </p:sp>
      <p:sp>
        <p:nvSpPr>
          <p:cNvPr id="12" name="Rectangle 11"/>
          <p:cNvSpPr/>
          <p:nvPr/>
        </p:nvSpPr>
        <p:spPr>
          <a:xfrm>
            <a:off x="2221145" y="2994342"/>
            <a:ext cx="436330" cy="110724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p:cNvSpPr/>
          <p:nvPr/>
        </p:nvSpPr>
        <p:spPr>
          <a:xfrm>
            <a:off x="2554349" y="3201530"/>
            <a:ext cx="634308" cy="76537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p:cNvSpPr/>
          <p:nvPr/>
        </p:nvSpPr>
        <p:spPr>
          <a:xfrm>
            <a:off x="5688074" y="3235918"/>
            <a:ext cx="634308" cy="76537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ectangle 14"/>
          <p:cNvSpPr/>
          <p:nvPr/>
        </p:nvSpPr>
        <p:spPr>
          <a:xfrm>
            <a:off x="4137859" y="5696186"/>
            <a:ext cx="634308" cy="76537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ectangle 15"/>
          <p:cNvSpPr/>
          <p:nvPr/>
        </p:nvSpPr>
        <p:spPr>
          <a:xfrm>
            <a:off x="5456729" y="2994342"/>
            <a:ext cx="436330" cy="110724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p:cNvSpPr/>
          <p:nvPr/>
        </p:nvSpPr>
        <p:spPr>
          <a:xfrm>
            <a:off x="3701529" y="5374264"/>
            <a:ext cx="436330" cy="110724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8" name="Content Placeholder 8">
            <a:extLst>
              <a:ext uri="{FF2B5EF4-FFF2-40B4-BE49-F238E27FC236}">
                <a16:creationId xmlns:a16="http://schemas.microsoft.com/office/drawing/2014/main" id="{184E3F90-5694-41F2-9288-9597D4C1593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879" t="5026" r="4648" b="15468"/>
          <a:stretch/>
        </p:blipFill>
        <p:spPr>
          <a:xfrm>
            <a:off x="7988300" y="4253079"/>
            <a:ext cx="4066683" cy="2604921"/>
          </a:xfrm>
          <a:prstGeom prst="rect">
            <a:avLst/>
          </a:prstGeom>
        </p:spPr>
      </p:pic>
      <p:pic>
        <p:nvPicPr>
          <p:cNvPr id="21" name="Picture 20">
            <a:extLst>
              <a:ext uri="{FF2B5EF4-FFF2-40B4-BE49-F238E27FC236}">
                <a16:creationId xmlns:a16="http://schemas.microsoft.com/office/drawing/2014/main" id="{CFFBA5BA-30A8-4DDF-B62F-98940062C47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665" t="18895" r="41720" b="19350"/>
          <a:stretch/>
        </p:blipFill>
        <p:spPr>
          <a:xfrm>
            <a:off x="3156670" y="2003729"/>
            <a:ext cx="2369489" cy="1940118"/>
          </a:xfrm>
          <a:prstGeom prst="rect">
            <a:avLst/>
          </a:prstGeom>
        </p:spPr>
      </p:pic>
      <p:pic>
        <p:nvPicPr>
          <p:cNvPr id="23" name="Picture 22">
            <a:extLst>
              <a:ext uri="{FF2B5EF4-FFF2-40B4-BE49-F238E27FC236}">
                <a16:creationId xmlns:a16="http://schemas.microsoft.com/office/drawing/2014/main" id="{CB72CB3A-22FD-4170-8211-4C93F8B8B5C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047" t="8947" b="10631"/>
          <a:stretch/>
        </p:blipFill>
        <p:spPr>
          <a:xfrm>
            <a:off x="2989692" y="4198289"/>
            <a:ext cx="4382829" cy="2449001"/>
          </a:xfrm>
          <a:prstGeom prst="rect">
            <a:avLst/>
          </a:prstGeom>
        </p:spPr>
      </p:pic>
      <p:pic>
        <p:nvPicPr>
          <p:cNvPr id="25" name="Picture 24">
            <a:extLst>
              <a:ext uri="{FF2B5EF4-FFF2-40B4-BE49-F238E27FC236}">
                <a16:creationId xmlns:a16="http://schemas.microsoft.com/office/drawing/2014/main" id="{3D018C07-29FE-42B7-A159-CA314A87ABE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8602" t="17702" r="43537" b="16351"/>
          <a:stretch/>
        </p:blipFill>
        <p:spPr>
          <a:xfrm>
            <a:off x="310101" y="1963972"/>
            <a:ext cx="2464904" cy="2099146"/>
          </a:xfrm>
          <a:prstGeom prst="rect">
            <a:avLst/>
          </a:prstGeom>
        </p:spPr>
      </p:pic>
      <p:sp>
        <p:nvSpPr>
          <p:cNvPr id="26" name="Rectangle 25">
            <a:extLst>
              <a:ext uri="{FF2B5EF4-FFF2-40B4-BE49-F238E27FC236}">
                <a16:creationId xmlns:a16="http://schemas.microsoft.com/office/drawing/2014/main" id="{741A6CCE-352E-4D47-B6E0-0BBAEC83BA74}"/>
              </a:ext>
            </a:extLst>
          </p:cNvPr>
          <p:cNvSpPr/>
          <p:nvPr/>
        </p:nvSpPr>
        <p:spPr>
          <a:xfrm>
            <a:off x="8884356" y="5998868"/>
            <a:ext cx="158749" cy="1498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07C0A35-A86C-461D-B818-0C54AFDD4FAD}"/>
              </a:ext>
            </a:extLst>
          </p:cNvPr>
          <p:cNvSpPr/>
          <p:nvPr/>
        </p:nvSpPr>
        <p:spPr>
          <a:xfrm>
            <a:off x="9478903" y="5000977"/>
            <a:ext cx="127941" cy="12794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9371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a:t>Switchgrass is the model herbaceous bioenergy crop. </a:t>
            </a:r>
          </a:p>
        </p:txBody>
      </p:sp>
      <p:sp>
        <p:nvSpPr>
          <p:cNvPr id="6" name="Content Placeholder 5"/>
          <p:cNvSpPr>
            <a:spLocks noGrp="1"/>
          </p:cNvSpPr>
          <p:nvPr>
            <p:ph sz="half" idx="2"/>
          </p:nvPr>
        </p:nvSpPr>
        <p:spPr/>
        <p:txBody>
          <a:bodyPr>
            <a:noAutofit/>
          </a:bodyPr>
          <a:lstStyle/>
          <a:p>
            <a:r>
              <a:rPr lang="en-US" altLang="en-US" sz="2400" b="1" dirty="0">
                <a:solidFill>
                  <a:srgbClr val="002060"/>
                </a:solidFill>
              </a:rPr>
              <a:t>Is switchgrass locally adapted to climatic gradients? If so, at what spatial scales?</a:t>
            </a:r>
          </a:p>
          <a:p>
            <a:pPr lvl="2"/>
            <a:endParaRPr lang="en-US" altLang="en-US" sz="1600" b="1" dirty="0">
              <a:solidFill>
                <a:srgbClr val="002060"/>
              </a:solidFill>
            </a:endParaRPr>
          </a:p>
          <a:p>
            <a:r>
              <a:rPr lang="en-US" altLang="en-US" sz="2400" b="1" dirty="0">
                <a:solidFill>
                  <a:srgbClr val="002060"/>
                </a:solidFill>
                <a:cs typeface="Times New Roman" panose="02020603050405020304" pitchFamily="18" charset="0"/>
              </a:rPr>
              <a:t>What are the mechanisms, traits, and genes important for current or future adaptation to climate</a:t>
            </a:r>
            <a:r>
              <a:rPr lang="en-US" altLang="en-US" sz="2400" b="1" dirty="0">
                <a:solidFill>
                  <a:srgbClr val="002060"/>
                </a:solidFill>
              </a:rPr>
              <a:t>?  </a:t>
            </a:r>
          </a:p>
          <a:p>
            <a:pPr lvl="2"/>
            <a:endParaRPr lang="en-US" altLang="en-US" sz="1600" b="1" dirty="0">
              <a:solidFill>
                <a:srgbClr val="002060"/>
              </a:solidFill>
            </a:endParaRPr>
          </a:p>
          <a:p>
            <a:r>
              <a:rPr lang="en-US" altLang="en-US" sz="2400" b="1" dirty="0">
                <a:solidFill>
                  <a:srgbClr val="002060"/>
                </a:solidFill>
              </a:rPr>
              <a:t>How important are genetic tradeoffs in driving patterns of climate adaptation?  </a:t>
            </a:r>
          </a:p>
          <a:p>
            <a:endParaRPr lang="en-US" altLang="en-US" sz="2400" b="1" dirty="0">
              <a:solidFill>
                <a:srgbClr val="002060"/>
              </a:solidFill>
            </a:endParaRPr>
          </a:p>
          <a:p>
            <a:endParaRPr lang="en-US" sz="2400" dirty="0"/>
          </a:p>
        </p:txBody>
      </p:sp>
      <p:pic>
        <p:nvPicPr>
          <p:cNvPr id="7" name="Content Placeholder 6"/>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2064128" y="1825625"/>
            <a:ext cx="2729744"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4504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307" y="310721"/>
            <a:ext cx="1534080" cy="20604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b="4762"/>
          <a:stretch/>
        </p:blipFill>
        <p:spPr bwMode="auto">
          <a:xfrm>
            <a:off x="2432401" y="4693983"/>
            <a:ext cx="1422812" cy="1912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5500"/>
          <a:stretch/>
        </p:blipFill>
        <p:spPr bwMode="auto">
          <a:xfrm>
            <a:off x="5941387" y="5071944"/>
            <a:ext cx="1548884" cy="1463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15600" y="162387"/>
            <a:ext cx="1520611" cy="21091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16673" y="347724"/>
            <a:ext cx="1737771" cy="1866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31235" y="418931"/>
            <a:ext cx="1981200" cy="1649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2210" y="2600529"/>
            <a:ext cx="1447517" cy="20026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44026" y="2713747"/>
            <a:ext cx="2141579" cy="172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16" descr="2012-06-13 16.33.08.jpg"/>
          <p:cNvPicPr>
            <a:picLocks noChangeAspect="1"/>
          </p:cNvPicPr>
          <p:nvPr/>
        </p:nvPicPr>
        <p:blipFill>
          <a:blip r:embed="rId11" cstate="print"/>
          <a:stretch>
            <a:fillRect/>
          </a:stretch>
        </p:blipFill>
        <p:spPr>
          <a:xfrm>
            <a:off x="333682" y="221858"/>
            <a:ext cx="1661072" cy="2214763"/>
          </a:xfrm>
          <a:prstGeom prst="rect">
            <a:avLst/>
          </a:prstGeom>
        </p:spPr>
      </p:pic>
      <p:pic>
        <p:nvPicPr>
          <p:cNvPr id="21" name="Picture 20"/>
          <p:cNvPicPr>
            <a:picLocks noChangeAspect="1"/>
          </p:cNvPicPr>
          <p:nvPr/>
        </p:nvPicPr>
        <p:blipFill>
          <a:blip r:embed="rId12"/>
          <a:stretch>
            <a:fillRect/>
          </a:stretch>
        </p:blipFill>
        <p:spPr>
          <a:xfrm>
            <a:off x="4063658" y="4921246"/>
            <a:ext cx="1689501" cy="1689501"/>
          </a:xfrm>
          <a:prstGeom prst="rect">
            <a:avLst/>
          </a:prstGeom>
        </p:spPr>
      </p:pic>
      <p:sp>
        <p:nvSpPr>
          <p:cNvPr id="22" name="AutoShape 10" descr="Image result for Kate Behrman"/>
          <p:cNvSpPr>
            <a:spLocks noChangeAspect="1" noChangeArrowheads="1"/>
          </p:cNvSpPr>
          <p:nvPr/>
        </p:nvSpPr>
        <p:spPr bwMode="auto">
          <a:xfrm>
            <a:off x="1587501" y="-136526"/>
            <a:ext cx="2876551" cy="38290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a:p>
        </p:txBody>
      </p:sp>
      <p:pic>
        <p:nvPicPr>
          <p:cNvPr id="18" name="Picture 17"/>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19948" r="11156"/>
          <a:stretch/>
        </p:blipFill>
        <p:spPr bwMode="auto">
          <a:xfrm>
            <a:off x="194830" y="4713448"/>
            <a:ext cx="2000250" cy="1943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57199" y="178865"/>
            <a:ext cx="1361319" cy="20484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3"/>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481421" y="4803435"/>
            <a:ext cx="2465807" cy="1845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descr="Image result for Jeremy Schmutz"/>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286151" y="2213791"/>
            <a:ext cx="1659272" cy="249866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408170" y="2454542"/>
            <a:ext cx="1648237" cy="21988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descr="Image result for Mike Aspinwall"/>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466671" y="2391389"/>
            <a:ext cx="1542376" cy="232519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www.ece.ufl.edu/wp-content/uploads/2018/03/picture-1973-1479176118.jp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752547" y="4770862"/>
            <a:ext cx="1428751"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317137" y="2598483"/>
            <a:ext cx="1714500" cy="2095500"/>
          </a:xfrm>
          <a:prstGeom prst="rect">
            <a:avLst/>
          </a:prstGeom>
        </p:spPr>
      </p:pic>
    </p:spTree>
    <p:extLst>
      <p:ext uri="{BB962C8B-B14F-4D97-AF65-F5344CB8AC3E}">
        <p14:creationId xmlns:p14="http://schemas.microsoft.com/office/powerpoint/2010/main" val="449451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The switchgrass diversity panel was planted in ten common gardens to study adaptation:</a:t>
            </a:r>
          </a:p>
        </p:txBody>
      </p:sp>
      <p:sp>
        <p:nvSpPr>
          <p:cNvPr id="4" name="Text Placeholder 3"/>
          <p:cNvSpPr>
            <a:spLocks noGrp="1"/>
          </p:cNvSpPr>
          <p:nvPr>
            <p:ph type="body" idx="1"/>
          </p:nvPr>
        </p:nvSpPr>
        <p:spPr/>
        <p:txBody>
          <a:bodyPr>
            <a:normAutofit/>
          </a:bodyPr>
          <a:lstStyle/>
          <a:p>
            <a:r>
              <a:rPr lang="en-US" dirty="0"/>
              <a:t>Diversity Panel</a:t>
            </a:r>
          </a:p>
          <a:p>
            <a:r>
              <a:rPr lang="en-US" sz="1800" dirty="0"/>
              <a:t>~700 plants, ~40 million SNPs @ ~45x coverage</a:t>
            </a:r>
          </a:p>
        </p:txBody>
      </p:sp>
      <p:sp>
        <p:nvSpPr>
          <p:cNvPr id="6" name="Text Placeholder 5"/>
          <p:cNvSpPr>
            <a:spLocks noGrp="1"/>
          </p:cNvSpPr>
          <p:nvPr>
            <p:ph type="body" sz="quarter" idx="3"/>
          </p:nvPr>
        </p:nvSpPr>
        <p:spPr/>
        <p:txBody>
          <a:bodyPr>
            <a:normAutofit/>
          </a:bodyPr>
          <a:lstStyle/>
          <a:p>
            <a:r>
              <a:rPr lang="en-US" dirty="0"/>
              <a:t>Common Gardens</a:t>
            </a:r>
          </a:p>
          <a:p>
            <a:r>
              <a:rPr lang="en-US" sz="1800" dirty="0"/>
              <a:t>10 U.S. Sites, 17° latitude</a:t>
            </a:r>
          </a:p>
        </p:txBody>
      </p:sp>
      <p:sp>
        <p:nvSpPr>
          <p:cNvPr id="8" name="Rectangle 7"/>
          <p:cNvSpPr/>
          <p:nvPr/>
        </p:nvSpPr>
        <p:spPr>
          <a:xfrm>
            <a:off x="39688" y="6189663"/>
            <a:ext cx="12115800" cy="646331"/>
          </a:xfrm>
          <a:prstGeom prst="rect">
            <a:avLst/>
          </a:prstGeom>
        </p:spPr>
        <p:txBody>
          <a:bodyPr wrap="square">
            <a:spAutoFit/>
          </a:bodyPr>
          <a:lstStyle/>
          <a:p>
            <a:r>
              <a:rPr lang="en-US" b="1" dirty="0"/>
              <a:t>Collaborative and community building effort – including involvement of DOE JGI, DOE Bioenergy Centers, CIMMYT, Ladybird Johnson Wildflower Center and many others…..</a:t>
            </a:r>
          </a:p>
        </p:txBody>
      </p:sp>
      <p:pic>
        <p:nvPicPr>
          <p:cNvPr id="9" name="Content Placeholder 8"/>
          <p:cNvPicPr>
            <a:picLocks noGrp="1" noChangeAspect="1"/>
          </p:cNvPicPr>
          <p:nvPr>
            <p:ph sz="quarter" idx="4"/>
          </p:nvPr>
        </p:nvPicPr>
        <p:blipFill rotWithShape="1">
          <a:blip r:embed="rId3" cstate="print">
            <a:extLst>
              <a:ext uri="{28A0092B-C50C-407E-A947-70E740481C1C}">
                <a14:useLocalDpi xmlns:a14="http://schemas.microsoft.com/office/drawing/2010/main" val="0"/>
              </a:ext>
            </a:extLst>
          </a:blip>
          <a:srcRect l="20879" t="5026" r="4648" b="15468"/>
          <a:stretch/>
        </p:blipFill>
        <p:spPr>
          <a:xfrm>
            <a:off x="5877719" y="2498689"/>
            <a:ext cx="5772150" cy="3697361"/>
          </a:xfrm>
          <a:prstGeom prst="rect">
            <a:avLst/>
          </a:prstGeom>
        </p:spPr>
      </p:pic>
      <p:pic>
        <p:nvPicPr>
          <p:cNvPr id="10" name="Picture 2">
            <a:extLst>
              <a:ext uri="{FF2B5EF4-FFF2-40B4-BE49-F238E27FC236}">
                <a16:creationId xmlns:a16="http://schemas.microsoft.com/office/drawing/2014/main" id="{CB361026-4118-46A6-BA7F-41662E47582A}"/>
              </a:ext>
            </a:extLst>
          </p:cNvPr>
          <p:cNvPicPr>
            <a:picLocks noGrp="1" noChangeAspect="1" noChangeArrowheads="1"/>
          </p:cNvPicPr>
          <p:nvPr>
            <p:ph sz="half" idx="2"/>
          </p:nvPr>
        </p:nvPicPr>
        <p:blipFill rotWithShape="1">
          <a:blip r:embed="rId4">
            <a:extLst>
              <a:ext uri="{28A0092B-C50C-407E-A947-70E740481C1C}">
                <a14:useLocalDpi xmlns:a14="http://schemas.microsoft.com/office/drawing/2010/main" val="0"/>
              </a:ext>
            </a:extLst>
          </a:blip>
          <a:srcRect l="4108" t="9343" r="50483" b="6411"/>
          <a:stretch/>
        </p:blipFill>
        <p:spPr bwMode="auto">
          <a:xfrm>
            <a:off x="839788" y="2505075"/>
            <a:ext cx="4231181" cy="368458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AE4944A2-0185-4C3A-9FD5-D36C70D31212}"/>
              </a:ext>
            </a:extLst>
          </p:cNvPr>
          <p:cNvSpPr/>
          <p:nvPr/>
        </p:nvSpPr>
        <p:spPr>
          <a:xfrm>
            <a:off x="4574062" y="4019550"/>
            <a:ext cx="655938" cy="18891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E4944A2-0185-4C3A-9FD5-D36C70D31212}"/>
              </a:ext>
            </a:extLst>
          </p:cNvPr>
          <p:cNvSpPr/>
          <p:nvPr/>
        </p:nvSpPr>
        <p:spPr>
          <a:xfrm>
            <a:off x="4925791" y="3620075"/>
            <a:ext cx="655938" cy="18891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8523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2012-06-13 16.33.08.jpg"/>
          <p:cNvPicPr>
            <a:picLocks noChangeAspect="1"/>
          </p:cNvPicPr>
          <p:nvPr/>
        </p:nvPicPr>
        <p:blipFill rotWithShape="1">
          <a:blip r:embed="rId3" cstate="print"/>
          <a:srcRect t="21234"/>
          <a:stretch/>
        </p:blipFill>
        <p:spPr>
          <a:xfrm>
            <a:off x="2389310" y="-11575"/>
            <a:ext cx="2324937" cy="2441694"/>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5493738" y="683986"/>
            <a:ext cx="3193853" cy="1796543"/>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56504" y="1490637"/>
            <a:ext cx="2437893" cy="2437893"/>
          </a:xfrm>
          <a:prstGeom prst="rect">
            <a:avLst/>
          </a:prstGeom>
        </p:spPr>
      </p:pic>
      <p:pic>
        <p:nvPicPr>
          <p:cNvPr id="11" name="Picture 10" descr="2012-06-13 15.01.18.jpg"/>
          <p:cNvPicPr>
            <a:picLocks noChangeAspect="1"/>
          </p:cNvPicPr>
          <p:nvPr/>
        </p:nvPicPr>
        <p:blipFill>
          <a:blip r:embed="rId6" cstate="print"/>
          <a:stretch>
            <a:fillRect/>
          </a:stretch>
        </p:blipFill>
        <p:spPr>
          <a:xfrm>
            <a:off x="0" y="2045141"/>
            <a:ext cx="2414941" cy="3219921"/>
          </a:xfrm>
          <a:prstGeom prst="rect">
            <a:avLst/>
          </a:prstGeom>
        </p:spPr>
      </p:pic>
      <p:pic>
        <p:nvPicPr>
          <p:cNvPr id="12" name="Picture 4" descr="Image result for dji matrice pr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10171" y="3340339"/>
            <a:ext cx="3271573" cy="12813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81744" y="3395472"/>
            <a:ext cx="3985899" cy="1362269"/>
          </a:xfrm>
          <a:prstGeom prst="rect">
            <a:avLst/>
          </a:prstGeom>
        </p:spPr>
      </p:pic>
      <p:pic>
        <p:nvPicPr>
          <p:cNvPr id="14" name="Content Placeholder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0" y="-23811"/>
            <a:ext cx="2917703" cy="2188277"/>
          </a:xfrm>
          <a:prstGeom prst="rect">
            <a:avLst/>
          </a:prstGeom>
        </p:spPr>
      </p:pic>
      <p:pic>
        <p:nvPicPr>
          <p:cNvPr id="16" name="Picture 15"/>
          <p:cNvPicPr>
            <a:picLocks noChangeAspect="1"/>
          </p:cNvPicPr>
          <p:nvPr/>
        </p:nvPicPr>
        <p:blipFill rotWithShape="1">
          <a:blip r:embed="rId10">
            <a:extLst>
              <a:ext uri="{28A0092B-C50C-407E-A947-70E740481C1C}">
                <a14:useLocalDpi xmlns:a14="http://schemas.microsoft.com/office/drawing/2010/main" val="0"/>
              </a:ext>
            </a:extLst>
          </a:blip>
          <a:srcRect t="9091" r="3449" b="19678"/>
          <a:stretch/>
        </p:blipFill>
        <p:spPr>
          <a:xfrm rot="16200000">
            <a:off x="8488972" y="-523845"/>
            <a:ext cx="3202994" cy="4203063"/>
          </a:xfrm>
          <a:prstGeom prst="rect">
            <a:avLst/>
          </a:prstGeom>
        </p:spPr>
      </p:pic>
      <p:pic>
        <p:nvPicPr>
          <p:cNvPr id="7" name="Picture 6" descr="switchgrass_300.jpg"/>
          <p:cNvPicPr>
            <a:picLocks noChangeAspect="1"/>
          </p:cNvPicPr>
          <p:nvPr/>
        </p:nvPicPr>
        <p:blipFill>
          <a:blip r:embed="rId11" cstate="print"/>
          <a:stretch>
            <a:fillRect/>
          </a:stretch>
        </p:blipFill>
        <p:spPr>
          <a:xfrm>
            <a:off x="4127987" y="1"/>
            <a:ext cx="2064406" cy="3179184"/>
          </a:xfrm>
          <a:prstGeom prst="rect">
            <a:avLst/>
          </a:prstGeom>
        </p:spPr>
      </p:pic>
      <p:pic>
        <p:nvPicPr>
          <p:cNvPr id="17" name="Picture 16"/>
          <p:cNvPicPr>
            <a:picLocks noChangeAspect="1"/>
          </p:cNvPicPr>
          <p:nvPr/>
        </p:nvPicPr>
        <p:blipFill rotWithShape="1">
          <a:blip r:embed="rId12">
            <a:extLst>
              <a:ext uri="{28A0092B-C50C-407E-A947-70E740481C1C}">
                <a14:useLocalDpi xmlns:a14="http://schemas.microsoft.com/office/drawing/2010/main" val="0"/>
              </a:ext>
            </a:extLst>
          </a:blip>
          <a:srcRect t="24881" r="9091" b="24972"/>
          <a:stretch/>
        </p:blipFill>
        <p:spPr>
          <a:xfrm>
            <a:off x="4746695" y="4584308"/>
            <a:ext cx="7445306" cy="2309007"/>
          </a:xfrm>
          <a:prstGeom prst="rect">
            <a:avLst/>
          </a:prstGeom>
        </p:spPr>
      </p:pic>
      <p:pic>
        <p:nvPicPr>
          <p:cNvPr id="10" name="Picture 9" descr="2012-06-13 16.36.23.jpg"/>
          <p:cNvPicPr>
            <a:picLocks noChangeAspect="1"/>
          </p:cNvPicPr>
          <p:nvPr/>
        </p:nvPicPr>
        <p:blipFill rotWithShape="1">
          <a:blip r:embed="rId13" cstate="print"/>
          <a:srcRect b="5960"/>
          <a:stretch/>
        </p:blipFill>
        <p:spPr>
          <a:xfrm>
            <a:off x="2414941" y="3926558"/>
            <a:ext cx="2379456" cy="2983528"/>
          </a:xfrm>
          <a:prstGeom prst="rect">
            <a:avLst/>
          </a:prstGeom>
        </p:spPr>
      </p:pic>
      <p:pic>
        <p:nvPicPr>
          <p:cNvPr id="20" name="Picture 1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5775" y="4402279"/>
            <a:ext cx="2664678" cy="2502736"/>
          </a:xfrm>
          <a:prstGeom prst="rect">
            <a:avLst/>
          </a:prstGeom>
        </p:spPr>
      </p:pic>
    </p:spTree>
    <p:extLst>
      <p:ext uri="{BB962C8B-B14F-4D97-AF65-F5344CB8AC3E}">
        <p14:creationId xmlns:p14="http://schemas.microsoft.com/office/powerpoint/2010/main" val="3066767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049544" y="3268623"/>
            <a:ext cx="5666494" cy="3189327"/>
            <a:chOff x="-474456" y="3268622"/>
            <a:chExt cx="5666494" cy="3189327"/>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800" y="3646030"/>
              <a:ext cx="5623838" cy="2811919"/>
            </a:xfrm>
            <a:prstGeom prst="rect">
              <a:avLst/>
            </a:prstGeom>
            <a:extLst>
              <a:ext uri="{FAA26D3D-D897-4be2-8F04-BA451C77F1D7}">
                <ma14:placeholderFlag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w15="http://schemas.microsoft.com/office/word/2012/wordml" xmlns="" xmlns:mo="http://schemas.microsoft.com/office/mac/office/2008/main" xmlns:mv="urn:schemas-microsoft-com:mac:vml" xmlns:o="urn:schemas-microsoft-com:office:office" xmlns:v="urn:schemas-microsoft-com:vml" xmlns:w10="urn:schemas-microsoft-com:office:word" xmlns:w="http://schemas.openxmlformats.org/wordprocessingml/2006/main" xmlns:ma14="http://schemas.microsoft.com/office/mac/drawingml/2011/main" xmlns:lc="http://schemas.openxmlformats.org/drawingml/2006/lockedCanvas"/>
              </a:ext>
            </a:extLst>
          </p:spPr>
        </p:pic>
        <p:sp>
          <p:nvSpPr>
            <p:cNvPr id="4" name="AutoShape 6" descr="data:image/jpeg;base64,/9j/4AAQSkZJRgABAQAAAQABAAD/2wCEAAkGBxITEhUUExIUFRUVGBUaGBcVFxgbGBgYFxYWFhcYFhgaHCggHBwlHx0YITQiJSk3Li4uGCA1ODMsNygtLisBCgoKDg0OGxAQGywfICQtNzQsMC8sNCwyNy0sLCwsMCw0LCwsNDUtLCwwLywsKy4sLDAsNywsLCwtLCwsLDQtLv/AABEIAJABXQMBIgACEQEDEQH/xAAcAAEAAQUBAQAAAAAAAAAAAAAABQIDBAYHCAH/xABLEAACAQIEAgUCEggFBAMAAAABAgMAEQQSITEFQQYTIlFhMnEUFRYzNEJSVGJyc4GRk6GxstEHI1OSs8HS8HSDo8PTF0NjhCSi4f/EABoBAQEBAAMBAAAAAAAAAAAAAAABAgMEBQb/xAAwEQEAAgECBAMGBQUAAAAAAAAAAQIRAxIEEyExBUFRMmFxoeHwI0KBscEVIlJykf/aAAwDAQACEQMRAD8A7jSlKBSlKBSlKBWDxviHUQSS5c+QXy3tfUC17G29Z1QvTP2FN8UfiWs3nFZkZXBuMRYlM0Z1GjI2joe5h/MaHkTUhXIIZWRxJGxR12Zd7cweRU9x0reujvStZiI5rRzHQe4k+ITs3wDr3X3rqcNxtdXpPSRstKUruhSlKBSlKCFx/SWGHECCW6AordYfIBZnUK3NfJOp08RUyDXO+nXs3/Ii/iTVi8D47LhbBe3F+yJtl8YmPk/FPZ+LvXRtxtaa06d+kev6Dp9KweE8WixCZomvbRlOjKe5lOoP38r1nV3YmJjMBSlKoUpSgUpSgUpSgUpSgUpSgUpSgUpSgUpSgUpSgUpSgUpSgomlVFLMwVVBJJNgANySdhWIeM4bqxJ18XVk5Q+dcpYcr3tfwrF6X+wcT8jJ+E1ocvsOP/GSfwGrr6uvy5mMeUz/AMwOjR8ZwzIzrPEUS2Zg62W+2Y30vVn1R4P31B9Yn51oGE9i4z/0/wCOawb11dTxCaVrO3vHr9B031R4P31B9Yn509UeD99QfWJ+dcyvWFxN5BkyPlu8ansg6OwW+vMVxx4nMzjb8/oOteqPB++oPrE/OonpVxvCyYSVExELMwACq6kk5l0AB1rms3FGUOcgOVmQXY3coCWIVVNtB9+wFWm40RnshYKGbVgtlWKGU201Pb58/CrPHXtExs+YlzXx1BFiLjuqLm4uVLAIWy9YxOYCyR9Xe2mp7enm3q/g+IGSR1CdlMwzX5q2WxGWwvYnc6V5XLtEZVuPAOljw2TEFpI+UmpdB8Mbuvj5Q533G5pxXDkAieIg6gh11+2uU1iyYQAlkC3OrKQMrfZ2W8R84Nd/R8RvWMXjKOw+mcH7aL99fzp6Zwftov31/OuQROjX7IBXylKjMvnH8xoaj4+JoFDyCJQyBwtjnAYqFuSMp8pb2OhI89c8eIzPanz+g7f6Zwftov31/OnpnB+2i/fX864qnE4iARGSDe9lUhQH6skkGx17r99U4jicahiIS1r5dEAfK4RspJ5Eje1+V6v9Qt22fP6Dbumc6PjLoysOpi1Ugj1ybuqGqPl4miAgI2ZSQUAUG4yeNvbrrfnVEnFwGsUa4zAp2b5g8SDtZrf9xT8/K1q83Wm2rqTfGMqlYJWRxJGxRxsy723sRsy+B0reOj/S5JSI57RynQN/25D8EnyWPuT8xNcy9OVuqiNizNlIutwRKYid9QCCTbkL1b4nxEpKEOXq8oLllJGpYspPIlRdVsSTXNw2tq6M4jrHoO80rnPAulEsFkkzSxaDXWRB8Enyx4HXuJ0Fb9gMdHMgkicOp5j7QRuCO46ivZ0demtGayjIpSlcwUpSgUpSgUpSgUpSgUpSgUpSgUpSgUpSgUpSgUpSgiOl/sHE/IyfhNaDL7Dj/wAZJ/Aat96X+wcT8jJ+E1oUvsOP/GSfwGrocV7U/wCk/vA+4T2LjP8A0/45rBrOwnsXGf8Ap/xzWDXl8R7Gn8P5VTLIqqWYhVUEknYAbk1RE6SC6lXAO41AZT9hBq3xKAyQyIpsWRgD4kaVgYzhTa5DmzCS+dypErhAst1G6hbWFvCuCsVmOs4EnLhUYWZFIvmsVBGbv89UmKMHLlW7BtMo1UBVb5rZB5gO6of0vlYy27JJmAcu12zKAgy27K37Vx825q82BmLO5CXbrLKWJADLAoF7fAbw1G+tb2x/kJOSKMXuq7G9wPJNs1/A2H0CrOG4YiOZFzXObe1u2wZthc6jne3Kov0me2qoWySqGzapeTPHaw2A002q8/DJSW1Av1l2Dtdw0istx7XKoI+6riI6bhNUrHwWHKBl9rncoL3spNwP/wAo0xY5Y9bbufJXw+E3gNuZ5VxY69BTjcum/Wa5Mls/ja+mXa99KsQcLiAAYDNltlDvlW5DHq1LdgXVTpa2Ud1ZsGHC3tck7sfKbzn+WwrAk4czYhnIAUCIqcozEqJLgPfRdRcW1vW6z5ZwMoYOMjmwK2uWY3XNn3v361QeGRdrsntBge02gY5my69m5sezbaouDC4lERBnyhIM1yCwOWQSBbEHQiLQcr251lRw4i4OZyR1Q1sFIyESFl11zW58tK1NZjtYXp+FIzSEn1xI0PmQk7ncnmfAVkDAR6dgaXt36srnX4yqfmFRS4WZshdZCEMLEM4DFwHEpUhgMuq6X5G1Wis11zdYyibqgEcgvGiSnMTcWJJAJJ1yDXWrtmfzCRl4XG0mYMVK2JC2vfOZL33GYk37xWRicBFIbuga9gb7G2ouNjbl3VHrgZzkDs1s0ee0hBKiGVWFwQT2yl++16x8E0vXxrIXJUIDYtqep7RYZrFL37Vj2ra8qmJntbtA2AC1VYfij4d88LESN7QaiQD3a3At8K4t38qw/RJfSK1tjIdVHeE92fsHjtV6CAJe1yTux1ZvOf5bDlWK2nTndE4kdY4HxNcRCkosCRZlvfI48pT5j9Oh51n1y7o/xg4WXObmJ7CVR3DaQDvXn3r5hXT0cEAgggi4I1BB2INfQ8NrxrUz5+aKqUpXYClKUClKUClKUClKUClKUClKUClKUClKUClKUFE0SspVlDKwIIYAgg7gg7isU8Hw2QR+h4erBzBOrTKG7wtrX8azaUGFHwjDKrIuHhCPbMojQK1tswtY28as+p7B+9MP9TH/AE1J0qYEZ6nsH70w/wBTH/TT1PYP3ph/qY/6ak6UxAjPU9g/emH+pj/pqJ6V8EwqYSVkw0CsoBDLEgIOZdQQLitpqF6Z+wpvij8S1nUiNk/Ac3NfGYAXOn96VcgheRxHGpd22Ud3umOyr4n79K3vo70VSEiSUiSbl7iP5MHn8I691hpXz/DcJfW69o9VQvR/ok8tpMQCke4i2d/lOaL8EannbUVsa9EcABYYWMAbACwHmFTdK93T4fT067YhEL6k8D72j+g/nT1J4H3tH9B/OpqlcmyvpAhfUngfe0f0H86epPA+9o/oP51NUpsr6QOY9KsBFBiskSBFMMbWF7XLzAnz2A+ioup3p17N/wAiL+JNUdwnhc2JbLEBlBs0jXyL3jTym+CPnIrweJ0rX4i1aR94hWGLkhQCzMbKqi7Me4D+7c6t8U4ROsnV4kZEKhljU3Djn1jjQ2OhQaai5IIrqHA+AQ4YdkZpCO1I1sx8B7lfgjT59aq6RcHXExFNFde1G/uXtpfvU7Ecwa7dfDsac9f7vv7yjmAFtBoBsBy81fa+sjKWV1yuhKsp5MOXiNiDzBB51g+maGVYlDOTmuy2yrl3ub6m9hpsSL2rydlszGOyqPRUjOrIP1YJVixy5ySADGCLnKeZ0Otr6Gt46EcayMMNIey1+pJ9qdzEfDmvzjkK0PjUAsH6vrSCBY5jk0PajVdc5NhmGovfYVe4fiC6hXvnF8xUjsEG6gsunWAWJybMOWldnR1Z0pi9e3mO4VC9IekcWGFvLlIusanXzufar4nfkCdK1iTpliDCsYULKNHmNipHJo090RvmFgfdCtdI3JJJa5LMSWY97E6k16PEeIVrH4fWUdb4fiOsijktbOiNbuzKDb7ayKjujrXwuHP/AIovwCpGvRClKUClKUClKUClKUClKUClKUClKUClKUClKUClKUClKUCsLjOA6+F4s2XOLZgL21BvY+as2lJjPQYHB+ERYZMsa6nymOrue9m5+bYcgKz6UqRERGIClKVQrD4dxOKfN1bXKMyMCCGBViuoOtjY2OxG1Zlc6w7ujmSNsrrJPY8iOuk7Lj2y/duLGsWttHRaVHcG4uk6nTLIts8ZOq32I71Otm5+BBAka2Ne4t0XXEYkTSOerEaKY10LFWdu0975e1sLHTe2lTuHgVFCIoVVFgqgAAdwA2q5SsxWImZiO4UpStDVOmvAy49ERLeRB21A1kQa6Abuu47xcd1uWcSwpU543cBwqjJlso2VY1UZizFrjtAcydLV36uX9MeGQx4gxoQVkGdkB1ia4PLyQx7S8wQ1tLW83jdHH4sfr9+ohOHODGF7d07DdYQZLgDyyCQSQQbg86w/QGSRWByIgJLFrKqWP6pEFlVdiWPcNzqMJ5JIXCgsgLsNVzIVbyTGBd5JPJJLG1yb8hU1PGs0RAbsuujCx0OoNtjy0rypiaznylTDY1JDZSb2vZlZSR7pcwGYeIrJFQPWydYEDoZy0pIKmyDIrAICxYRsQO0SddBbYTy7isXrt7DpfRNr4LDH/wAUf4RUtUP0P9g4b5JPuqYr6mOyFfCa+1S+x8xqjD4NxaHFRCWBw6G403DDdWG4YdxrOryz0V6X4jh2KeSI5o2dutiJOV1znUdzgbN9NxXpDoz0hgx0Cz4d7qfKU2zxtYEpIAdGF/5i4N6LMJalKUQpSlApSlBgcE4zBi4+tgkDrcqbbqymxVgdQfA1n15V6MdK8Rw7FvLCbq0jiSIk5JFztv3MOTcvNpXpLot0kw+PgE0DXGzKbZ425q45H7xqKLMJilKUQpSlApSlApSlApStV6XcQmjljEcrIMhYgBe0RJGuuZTpYnbvqTOBtVK0jifEJ+vnAnkVUfKqqEsB1aNzQncmvmM4niC0Vp3W+Gw7nKE1d+szMbqe4eFZ5kdfcuG8UrQvRuI98zf6f/HVteKSlioxkhYbqDFmHnGS4rPOqYdBpWhejcR75m/0/wDjocbiPfU3+n/x051TDfa51H7f5Sf+NJV2LiczC64uRhpsYjuAw9pzBB8xFW40sLXJ1JJO5LEsSfnJrj1LxaMQRD6CysHRski+S3n3Vh7ZTzHz6EAjb+B8ZWcEEZJV8tL/AP2U+2Q9/wAxsdK1GqJEO6O0bi+WRbZlJFri4II8CLGs6ept+CzDotK51huK4knI+JlDgXsOrsw90nY27xuOfInI9G4j3zN/p/8AHXNzqphvtfGYAEk2A1JOwHjWh+jcR75m/wBP/jocZiPfMv8Ap/8AHTnVMLvHemJe6YQ2U7z73+RGx+OdO4Hcaoq279TckkkkncsTqT4mpCbg6M2bO6sdymRQfEqqBSfEiseThsq+SyyDuPYb6RdT9AryuKpras5zmPKOxhgYzChxsCwDAX2Ia11a2pW4B86iqcDghGNyzWAudAANlRRoqjuHz3OtX5JMvritH4uOz++Lr9tVg10Lb6xtnoFfRXygrjHSehx/+Fh/iAfQSKma8y4jp/xPDu8MWKKxxu6quSM2Ac2Fyt6qb9I3Ggoc4iUI2zmCMIfisY7H5jX1Wn7MfAw9MVS+x8xrzO36SeMhQxxTZSSA3VRWJW1wDk3Fx9Ir5F+krjDsFXFMzMQAoiiJJOgAGTetmGp4v1x/jv8AiNS3RHpRiOHziaBtDYSRknJIvcw5Hubcea4MKxJJ5kkk+c6mqaNvWfRPpPh+IQCaBvB0PlxtzVx/PYjapqvIfBOOYnByGTDTNE5FiRYhh3MrAg/yqeH6UOL+/D9XF/RRna9PUrzF/wBT+L+/D9XF/RT/AKn8X9+H6uL+iibXp2leZ/8AqNxrNk9ES598nUR5rWzXy9Xe1tfNrVEP6S+MMbLi2Y2LWEUR0UFmPkbAAnzChhqWK9ck+PJ+NqlOinSXEYCcTQN3B0N8ki+5cfcdwfnBh2a5JO5JJ85NzXyjb1j0Q6U4fiEAlhbUaPGbZ427mH3HY1OV5G6OcfnwU6z4d8rDQqb5XXmjjmPu5V6W6E9MIOIw9ZEcsi2EkRPaRv5qeTc/PcUYmMNjpSlEKUpQKUpQK03pv66nyTfxYq3KtN6b+up8k38WKs37DC4j6/iflP8Aaiqmfyov8HhP96quI+v4n5T/AGoqpn8qL/B4T/ergn8zT5Wr4vhmI62Vow4JM5U5owv6yFVUoR2w+YDytAL+FbRUTNxnJNKjpZUQMrA6swUMyW79Vt3691cUZ8hYkwOIE3YeQIAOrJbMo7DAiXM9z2ze+UnbUWrHiwOJ6sBuubU5l6wK1+qKgq/WElc+pFx325Vn4TjQKQmVCjy6WUqQGzlMouQx1G4FtdbVRB0jjKxF1dGlCnKcpKhmCKTZtQSeVzoSQBV6jDg4XiMuVi6gLpkky6jCwoo7JGnWq5+3Y04VNIcWwkZ7gOAAxy+RFcuuawAIbKcuuY6nSpFONKSLK4UrMRmUAt1TIjFSWsBdrXa19xprVfDeLCZux5GS+u+YSyRMDYkWBU7fTTMiRpSlZFrE4cOLG4IN1YeUp7wf7BGhq3h5zfJJYPuCPJce6X+a7jxFjV+WQKCzGwG5NY0cZkYO4ICm6IdwbEZ3+FYmy8r667B9PEEz9WMxYEA5UdlUkXAdwMqmxBsTzHfV/rV1OZbDQ6jQ9x7jUXNwuTPdZAqGZZTYsHHkZ07JysrBfbbXO9Y2C6OZRGGKtkaIkm7ZxEkqglToGu9+e2+1riBPFxoLi51Go1HePCqIMSjqGR1ZSAQQRax2qHg4CVyDMhC9R2spzr1JJyIeSsNCO4tvercPBGVoFsuRFtJlFg/UnNBe+zZiW+Y+FMQJ0zLpre5y6a6kX1tt89Yc3D4DdhZO9o2C6n3VuyT5xUZwXgbqkJfIjIuHuqC3raSAltfLu9vm8ax8T0feOONYwCAsKNkQH1uOZWfITY5s4HeN6TWs9JEk/DZRqjpIOWbst+8t1P0CsWVynrisniw7P74uv0mpvh6ERRgoEIRQUBzBSFAyhudtr1r3TPpeuEXq47PiGGg3CA+2f+S8/NXXtwdLz0jBhyrj+uInsd5JLEeLGp/E8Qw8uIWU4q0RRAIGjc9WyQZVVg0bxZA4FmCse3fLoa1aWQsxZjdmJJJ5km5NW2NhevUrG2sQuG7YriuBJZYzGoBxDRF4WMUckiYYKxj6s6EpKPJNiQbWtVGA4jgI3jlzRhl9C6JA6lWixGaaQWSwDJawBuQbEC1qsr0SQyrCGmJWaOGWQCLq1ZyAwUFs+hNgxFjblX3hnROKZ5FEkq5ZIYxdoGN5FkbMxVrMBlAyocxvtWhkcJ4vgoRhWzKZFkjLsYBmRWinSYG0QzAMYj5TMbXFtqjOJ4zCnCKkaQmWyZmCFXEiuxkdLQgGN1toX0GUBFIqxjeBiONpS5ydTA6XAzNLMxUxEfBKT35/qx31CUMFCKUJor4DXyQXBHgayuGYdJJo0kkESMwDOdkBOrH+7Cpp+iGIZpBFGyqmUDriLsWjMgCtEGQggEhrhTcC9zRGyeqzB+iBiMzdaP1OfI/sfLnz7Xve8Vt8p7qi+H8S4fEkGb9YUWQOFj6tykmCkjeNmSNdTKQLln3zZgCawcb0RmDTNFrFFexcnM2WBJpLELlFg3tiL6AXNUJ0WI60SYnDo8JjDLeRrM7hMrFUNiPC4vz0NDoyuIY7Beh5FjWF5GMva6oxntOrQvEoiOXKl1Kl1HleVcE6pU9N0WmzOFMfZaXKjP8ArCkUxgaSwXLYMNdbmxIGlH6J4gEjPCQolJKuzAGJ1jkWyoWJDMNhaxve1BA1n8D4xPhJlnw7lJF+hhzRx7ZT3fcQDWAKuQQs7KiKWdyFVVF2ZjsAOZor0/0C6bQcShutkmQDrYidVPul90h5H5jrW1Vzr9Fn6OhgB6IxHaxTrawPZiVrEqO9u9vmHj0WjjKUpQKUpQK0vp04E0QJtmjIHieti0HjW6UqTGYwOdcYxUaYjEh3VT1l7E206qPWvmOnVGhzsFvg8LbNpsZb792n010alYnT7+9cuZ+mMP7VP3hWLN6EdgzNGSHSQEts6AqpGvIV1alY5PvMuSiHB3Vs6gra1pDbsu0i3F9bMzEX76+xR4RSpWTLl0FpW2zZsp11UHYcrnvrrNKvJ95lyWWHBsoUsllDAds6B3WQ2N98yqb8rVmcOwcKDNFsQe1mLXzO0hNyTftMx+eunVzqP2/yk/8AGkrj1KbY7rCureInVFLubKupP97nwqqRwO/UgAAXJJ2CjmT3VsnAeBFCJZgDJ7VN1ivpvzcjduWw0uTmlJsNIixkbkPJIgtqiZh2e5m73+xeWutZfpjD+1T94V0ylcvJj1TLmfpjD+1T94U9MYf2qfvCumUpyI9TLmfpjD+1T94VchxkbGyurHewIvbvrpFaz0x8qD/N/CtS2lERnJlB0pWRwzh74hiFJWNTZ5BvcbpH8Lvb2vn24a1m04hWmdM+lRw4MUCM859sELLF4mwsW7l+nuPJ5IZmJZklZmNyxRySTuSbb17AwuGSNFRFCqosAOX999Xa7dKRWEy8b+hpP2Un1b/lQ4WT9lJ9W/5V7IpW13PJ68dxwsQGzBo2L+hxncxet9Y+S7hdPK7tb1RBxbFISUhVLsjWXCJlV48wSRF6uyuMx7Q769Z1S+x81Ey8gT8SmeJYXctGju6g2uHfyjfc7k2PNj31h1exfrj/AB3/ABGrvCuGy4mVIYELyObKo+0k8lHMnajbFVSdACT3AEn5gKrGFk5xSfVv+Velv0d9AYeGx5jaTEuP1ktthockfct/nPPuG50Z3PHcEcqMGETkg3s0RZT4FWUgjwIqQm4ri3DK8eZGCgI2GBRMilU6tclkIBI079b160pQy8kYniOKkV1kjMgc37eHBKkoqFoyU7BKqgNvcg7i9XZeMYxs5ZCTIAHPoZQXIIYOxCauCAc2/wBtesqUTLyS3STFEEdYLszsWyJm7cnXOobLcIX7RXa/hpVMPSHEKwcMuZWldWMaEo8rBndLrobj5qj8X65J8eT8bVc4dgZZ5UhhQySObKq7k/cANyToKNKMJhZJZFjjRnkc2VV1Zie7869E/oz/AEdR8PUTTZZMWw1bdYgd0j8e9ufmq/8Ao3/R/Fw5M72kxTizyckB16uO+w7zu1u6wG70ZmSlKUQpSlApSlApSlApSlApSlApSlArnAe2YWJLSzBVXVmYzSWCjv8AuAJNgK6PUPwXgKwM8hbrJGaQhiLBEeRnyILm24ud2I7gAMXpu6Kt8A4H1f62WxlI0A1WMHdV7z3tz8BU5SlaiIiMQhSlKoUpSgVrPTHy4P8AN/CtbNUVxrgwxDRZnIVC2ZRu4YAZc17qNNba+as2jMYGt8K4Y2JOhKwg2ZxoXI0KRn7C/LYa3K7rh4FRQiKFVQAABYADkKqjjCgKoAAAAAFgANAAOQqqlaxWOgUpStBSlKBVL7HzGqq+MNKDyNw/hE2LxRggQvI7vYcgMxuzHko5n+elej+gHQeHhsVhZ53A62UjU/BT3KA8ue5rJ6G9EIOHxssYzSSEtLKR2nJN7D3Kjkv3m5rYqLMlKUohSlKBSlKDyHguFzYrFGCBC8jySWA+Obsx5KOZNejv0fdBYeGxcpMQ4HWS2+fIg5IPt3NZXQvobh+Ho3V9uWQkySkdprkkAD2qi+gHn1NbJRZkpSlEKUpQf//Z"/>
            <p:cNvSpPr>
              <a:spLocks noChangeAspect="1" noChangeArrowheads="1"/>
            </p:cNvSpPr>
            <p:nvPr/>
          </p:nvSpPr>
          <p:spPr bwMode="auto">
            <a:xfrm>
              <a:off x="-474456" y="3268622"/>
              <a:ext cx="4379705" cy="48549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sz="2400" b="1" dirty="0">
                  <a:latin typeface="+mj-lt"/>
                </a:rPr>
                <a:t>Climate Niche Characterization</a:t>
              </a:r>
            </a:p>
          </p:txBody>
        </p:sp>
      </p:grpSp>
      <p:sp>
        <p:nvSpPr>
          <p:cNvPr id="7" name="AutoShape 6" descr="data:image/jpeg;base64,/9j/4AAQSkZJRgABAQAAAQABAAD/2wCEAAkGBxITEhUUExIUFRUVGBUaGBcVFxgbGBgYFxYWFhcYFhgaHCggHBwlHx0YITQiJSk3Li4uGCA1ODMsNygtLisBCgoKDg0OGxAQGywfICQtNzQsMC8sNCwyNy0sLCwsMCw0LCwsNDUtLCwwLywsKy4sLDAsNywsLCwtLCwsLDQtLv/AABEIAJABXQMBIgACEQEDEQH/xAAcAAEAAQUBAQAAAAAAAAAAAAAABQIDBAYHCAH/xABLEAACAQIEAgUCEggFBAMAAAABAgMAEQQSITEFQQYTIlFhMnEUFRYzNEJSVGJyc4GRk6GxstEHI1OSs8HS8HSDo8PTF0NjhCSi4f/EABoBAQEBAAMBAAAAAAAAAAAAAAABAgMEBQb/xAAwEQEAAgECBAMGBQUAAAAAAAAAAQIRAxIEEyExBUFRMmFxoeHwI0KBscEVIlJykf/aAAwDAQACEQMRAD8A7jSlKBSlKBSlKBWDxviHUQSS5c+QXy3tfUC17G29Z1QvTP2FN8UfiWs3nFZkZXBuMRYlM0Z1GjI2joe5h/MaHkTUhXIIZWRxJGxR12Zd7cweRU9x0reujvStZiI5rRzHQe4k+ITs3wDr3X3rqcNxtdXpPSRstKUruhSlKBSlKCFx/SWGHECCW6AordYfIBZnUK3NfJOp08RUyDXO+nXs3/Ii/iTVi8D47LhbBe3F+yJtl8YmPk/FPZ+LvXRtxtaa06d+kev6Dp9KweE8WixCZomvbRlOjKe5lOoP38r1nV3YmJjMBSlKoUpSgUpSgUpSgUpSgUpSgUpSgUpSgUpSgUpSgUpSgUpSgomlVFLMwVVBJJNgANySdhWIeM4bqxJ18XVk5Q+dcpYcr3tfwrF6X+wcT8jJ+E1ocvsOP/GSfwGrr6uvy5mMeUz/AMwOjR8ZwzIzrPEUS2Zg62W+2Y30vVn1R4P31B9Yn51oGE9i4z/0/wCOawb11dTxCaVrO3vHr9B031R4P31B9Yn509UeD99QfWJ+dcyvWFxN5BkyPlu8ansg6OwW+vMVxx4nMzjb8/oOteqPB++oPrE/OonpVxvCyYSVExELMwACq6kk5l0AB1rms3FGUOcgOVmQXY3coCWIVVNtB9+wFWm40RnshYKGbVgtlWKGU201Pb58/CrPHXtExs+YlzXx1BFiLjuqLm4uVLAIWy9YxOYCyR9Xe2mp7enm3q/g+IGSR1CdlMwzX5q2WxGWwvYnc6V5XLtEZVuPAOljw2TEFpI+UmpdB8Mbuvj5Q533G5pxXDkAieIg6gh11+2uU1iyYQAlkC3OrKQMrfZ2W8R84Nd/R8RvWMXjKOw+mcH7aL99fzp6Zwftov31/OuQROjX7IBXylKjMvnH8xoaj4+JoFDyCJQyBwtjnAYqFuSMp8pb2OhI89c8eIzPanz+g7f6Zwftov31/OnpnB+2i/fX864qnE4iARGSDe9lUhQH6skkGx17r99U4jicahiIS1r5dEAfK4RspJ5Eje1+V6v9Qt22fP6Dbumc6PjLoysOpi1Ugj1ybuqGqPl4miAgI2ZSQUAUG4yeNvbrrfnVEnFwGsUa4zAp2b5g8SDtZrf9xT8/K1q83Wm2rqTfGMqlYJWRxJGxRxsy723sRsy+B0reOj/S5JSI57RynQN/25D8EnyWPuT8xNcy9OVuqiNizNlIutwRKYid9QCCTbkL1b4nxEpKEOXq8oLllJGpYspPIlRdVsSTXNw2tq6M4jrHoO80rnPAulEsFkkzSxaDXWRB8Enyx4HXuJ0Fb9gMdHMgkicOp5j7QRuCO46ivZ0demtGayjIpSlcwUpSgUpSgUpSgUpSgUpSgUpSgUpSgUpSgUpSgUpSgiOl/sHE/IyfhNaDL7Dj/wAZJ/Aat96X+wcT8jJ+E1oUvsOP/GSfwGrocV7U/wCk/vA+4T2LjP8A0/45rBrOwnsXGf8Ap/xzWDXl8R7Gn8P5VTLIqqWYhVUEknYAbk1RE6SC6lXAO41AZT9hBq3xKAyQyIpsWRgD4kaVgYzhTa5DmzCS+dypErhAst1G6hbWFvCuCsVmOs4EnLhUYWZFIvmsVBGbv89UmKMHLlW7BtMo1UBVb5rZB5gO6of0vlYy27JJmAcu12zKAgy27K37Vx825q82BmLO5CXbrLKWJADLAoF7fAbw1G+tb2x/kJOSKMXuq7G9wPJNs1/A2H0CrOG4YiOZFzXObe1u2wZthc6jne3Kov0me2qoWySqGzapeTPHaw2A002q8/DJSW1Av1l2Dtdw0istx7XKoI+6riI6bhNUrHwWHKBl9rncoL3spNwP/wAo0xY5Y9bbufJXw+E3gNuZ5VxY69BTjcum/Wa5Mls/ja+mXa99KsQcLiAAYDNltlDvlW5DHq1LdgXVTpa2Ud1ZsGHC3tck7sfKbzn+WwrAk4czYhnIAUCIqcozEqJLgPfRdRcW1vW6z5ZwMoYOMjmwK2uWY3XNn3v361QeGRdrsntBge02gY5my69m5sezbaouDC4lERBnyhIM1yCwOWQSBbEHQiLQcr251lRw4i4OZyR1Q1sFIyESFl11zW58tK1NZjtYXp+FIzSEn1xI0PmQk7ncnmfAVkDAR6dgaXt36srnX4yqfmFRS4WZshdZCEMLEM4DFwHEpUhgMuq6X5G1Wis11zdYyibqgEcgvGiSnMTcWJJAJJ1yDXWrtmfzCRl4XG0mYMVK2JC2vfOZL33GYk37xWRicBFIbuga9gb7G2ouNjbl3VHrgZzkDs1s0ee0hBKiGVWFwQT2yl++16x8E0vXxrIXJUIDYtqep7RYZrFL37Vj2ra8qmJntbtA2AC1VYfij4d88LESN7QaiQD3a3At8K4t38qw/RJfSK1tjIdVHeE92fsHjtV6CAJe1yTux1ZvOf5bDlWK2nTndE4kdY4HxNcRCkosCRZlvfI48pT5j9Oh51n1y7o/xg4WXObmJ7CVR3DaQDvXn3r5hXT0cEAgggi4I1BB2INfQ8NrxrUz5+aKqUpXYClKUClKUClKUClKUClKUClKUClKUClKUClKUFE0SspVlDKwIIYAgg7gg7isU8Hw2QR+h4erBzBOrTKG7wtrX8azaUGFHwjDKrIuHhCPbMojQK1tswtY28as+p7B+9MP9TH/AE1J0qYEZ6nsH70w/wBTH/TT1PYP3ph/qY/6ak6UxAjPU9g/emH+pj/pqJ6V8EwqYSVkw0CsoBDLEgIOZdQQLitpqF6Z+wpvij8S1nUiNk/Ac3NfGYAXOn96VcgheRxHGpd22Ud3umOyr4n79K3vo70VSEiSUiSbl7iP5MHn8I691hpXz/DcJfW69o9VQvR/ok8tpMQCke4i2d/lOaL8EannbUVsa9EcABYYWMAbACwHmFTdK93T4fT067YhEL6k8D72j+g/nT1J4H3tH9B/OpqlcmyvpAhfUngfe0f0H86epPA+9o/oP51NUpsr6QOY9KsBFBiskSBFMMbWF7XLzAnz2A+ioup3p17N/wAiL+JNUdwnhc2JbLEBlBs0jXyL3jTym+CPnIrweJ0rX4i1aR94hWGLkhQCzMbKqi7Me4D+7c6t8U4ROsnV4kZEKhljU3Djn1jjQ2OhQaai5IIrqHA+AQ4YdkZpCO1I1sx8B7lfgjT59aq6RcHXExFNFde1G/uXtpfvU7Ecwa7dfDsac9f7vv7yjmAFtBoBsBy81fa+sjKWV1yuhKsp5MOXiNiDzBB51g+maGVYlDOTmuy2yrl3ub6m9hpsSL2rydlszGOyqPRUjOrIP1YJVixy5ySADGCLnKeZ0Otr6Gt46EcayMMNIey1+pJ9qdzEfDmvzjkK0PjUAsH6vrSCBY5jk0PajVdc5NhmGovfYVe4fiC6hXvnF8xUjsEG6gsunWAWJybMOWldnR1Z0pi9e3mO4VC9IekcWGFvLlIusanXzufar4nfkCdK1iTpliDCsYULKNHmNipHJo090RvmFgfdCtdI3JJJa5LMSWY97E6k16PEeIVrH4fWUdb4fiOsijktbOiNbuzKDb7ayKjujrXwuHP/AIovwCpGvRClKUClKUClKUClKUClKUClKUClKUClKUClKUClKUClKUCsLjOA6+F4s2XOLZgL21BvY+as2lJjPQYHB+ERYZMsa6nymOrue9m5+bYcgKz6UqRERGIClKVQrD4dxOKfN1bXKMyMCCGBViuoOtjY2OxG1Zlc6w7ujmSNsrrJPY8iOuk7Lj2y/duLGsWttHRaVHcG4uk6nTLIts8ZOq32I71Otm5+BBAka2Ne4t0XXEYkTSOerEaKY10LFWdu0975e1sLHTe2lTuHgVFCIoVVFgqgAAdwA2q5SsxWImZiO4UpStDVOmvAy49ERLeRB21A1kQa6Abuu47xcd1uWcSwpU543cBwqjJlso2VY1UZizFrjtAcydLV36uX9MeGQx4gxoQVkGdkB1ia4PLyQx7S8wQ1tLW83jdHH4sfr9+ohOHODGF7d07DdYQZLgDyyCQSQQbg86w/QGSRWByIgJLFrKqWP6pEFlVdiWPcNzqMJ5JIXCgsgLsNVzIVbyTGBd5JPJJLG1yb8hU1PGs0RAbsuujCx0OoNtjy0rypiaznylTDY1JDZSb2vZlZSR7pcwGYeIrJFQPWydYEDoZy0pIKmyDIrAICxYRsQO0SddBbYTy7isXrt7DpfRNr4LDH/wAUf4RUtUP0P9g4b5JPuqYr6mOyFfCa+1S+x8xqjD4NxaHFRCWBw6G403DDdWG4YdxrOryz0V6X4jh2KeSI5o2dutiJOV1znUdzgbN9NxXpDoz0hgx0Cz4d7qfKU2zxtYEpIAdGF/5i4N6LMJalKUQpSlApSlBgcE4zBi4+tgkDrcqbbqymxVgdQfA1n15V6MdK8Rw7FvLCbq0jiSIk5JFztv3MOTcvNpXpLot0kw+PgE0DXGzKbZ425q45H7xqKLMJilKUQpSlApSlApSlApStV6XcQmjljEcrIMhYgBe0RJGuuZTpYnbvqTOBtVK0jifEJ+vnAnkVUfKqqEsB1aNzQncmvmM4niC0Vp3W+Gw7nKE1d+szMbqe4eFZ5kdfcuG8UrQvRuI98zf6f/HVteKSlioxkhYbqDFmHnGS4rPOqYdBpWhejcR75m/0/wDjocbiPfU3+n/x051TDfa51H7f5Sf+NJV2LiczC64uRhpsYjuAw9pzBB8xFW40sLXJ1JJO5LEsSfnJrj1LxaMQRD6CysHRski+S3n3Vh7ZTzHz6EAjb+B8ZWcEEZJV8tL/AP2U+2Q9/wAxsdK1GqJEO6O0bi+WRbZlJFri4II8CLGs6ept+CzDotK51huK4knI+JlDgXsOrsw90nY27xuOfInI9G4j3zN/p/8AHXNzqphvtfGYAEk2A1JOwHjWh+jcR75m/wBP/jocZiPfMv8Ap/8AHTnVMLvHemJe6YQ2U7z73+RGx+OdO4Hcaoq279TckkkkncsTqT4mpCbg6M2bO6sdymRQfEqqBSfEiseThsq+SyyDuPYb6RdT9AryuKpras5zmPKOxhgYzChxsCwDAX2Ia11a2pW4B86iqcDghGNyzWAudAANlRRoqjuHz3OtX5JMvritH4uOz++Lr9tVg10Lb6xtnoFfRXygrjHSehx/+Fh/iAfQSKma8y4jp/xPDu8MWKKxxu6quSM2Ac2Fyt6qb9I3Ggoc4iUI2zmCMIfisY7H5jX1Wn7MfAw9MVS+x8xrzO36SeMhQxxTZSSA3VRWJW1wDk3Fx9Ir5F+krjDsFXFMzMQAoiiJJOgAGTetmGp4v1x/jv8AiNS3RHpRiOHziaBtDYSRknJIvcw5Hubcea4MKxJJ5kkk+c6mqaNvWfRPpPh+IQCaBvB0PlxtzVx/PYjapqvIfBOOYnByGTDTNE5FiRYhh3MrAg/yqeH6UOL+/D9XF/RRna9PUrzF/wBT+L+/D9XF/RT/AKn8X9+H6uL+iibXp2leZ/8AqNxrNk9ES598nUR5rWzXy9Xe1tfNrVEP6S+MMbLi2Y2LWEUR0UFmPkbAAnzChhqWK9ck+PJ+NqlOinSXEYCcTQN3B0N8ki+5cfcdwfnBh2a5JO5JJ85NzXyjb1j0Q6U4fiEAlhbUaPGbZ427mH3HY1OV5G6OcfnwU6z4d8rDQqb5XXmjjmPu5V6W6E9MIOIw9ZEcsi2EkRPaRv5qeTc/PcUYmMNjpSlEKUpQKUpQK03pv66nyTfxYq3KtN6b+up8k38WKs37DC4j6/iflP8Aaiqmfyov8HhP96quI+v4n5T/AGoqpn8qL/B4T/ergn8zT5Wr4vhmI62Vow4JM5U5owv6yFVUoR2w+YDytAL+FbRUTNxnJNKjpZUQMrA6swUMyW79Vt3691cUZ8hYkwOIE3YeQIAOrJbMo7DAiXM9z2ze+UnbUWrHiwOJ6sBuubU5l6wK1+qKgq/WElc+pFx325Vn4TjQKQmVCjy6WUqQGzlMouQx1G4FtdbVRB0jjKxF1dGlCnKcpKhmCKTZtQSeVzoSQBV6jDg4XiMuVi6gLpkky6jCwoo7JGnWq5+3Y04VNIcWwkZ7gOAAxy+RFcuuawAIbKcuuY6nSpFONKSLK4UrMRmUAt1TIjFSWsBdrXa19xprVfDeLCZux5GS+u+YSyRMDYkWBU7fTTMiRpSlZFrE4cOLG4IN1YeUp7wf7BGhq3h5zfJJYPuCPJce6X+a7jxFjV+WQKCzGwG5NY0cZkYO4ICm6IdwbEZ3+FYmy8r667B9PEEz9WMxYEA5UdlUkXAdwMqmxBsTzHfV/rV1OZbDQ6jQ9x7jUXNwuTPdZAqGZZTYsHHkZ07JysrBfbbXO9Y2C6OZRGGKtkaIkm7ZxEkqglToGu9+e2+1riBPFxoLi51Go1HePCqIMSjqGR1ZSAQQRax2qHg4CVyDMhC9R2spzr1JJyIeSsNCO4tvercPBGVoFsuRFtJlFg/UnNBe+zZiW+Y+FMQJ0zLpre5y6a6kX1tt89Yc3D4DdhZO9o2C6n3VuyT5xUZwXgbqkJfIjIuHuqC3raSAltfLu9vm8ax8T0feOONYwCAsKNkQH1uOZWfITY5s4HeN6TWs9JEk/DZRqjpIOWbst+8t1P0CsWVynrisniw7P74uv0mpvh6ERRgoEIRQUBzBSFAyhudtr1r3TPpeuEXq47PiGGg3CA+2f+S8/NXXtwdLz0jBhyrj+uInsd5JLEeLGp/E8Qw8uIWU4q0RRAIGjc9WyQZVVg0bxZA4FmCse3fLoa1aWQsxZjdmJJJ5km5NW2NhevUrG2sQuG7YriuBJZYzGoBxDRF4WMUckiYYKxj6s6EpKPJNiQbWtVGA4jgI3jlzRhl9C6JA6lWixGaaQWSwDJawBuQbEC1qsr0SQyrCGmJWaOGWQCLq1ZyAwUFs+hNgxFjblX3hnROKZ5FEkq5ZIYxdoGN5FkbMxVrMBlAyocxvtWhkcJ4vgoRhWzKZFkjLsYBmRWinSYG0QzAMYj5TMbXFtqjOJ4zCnCKkaQmWyZmCFXEiuxkdLQgGN1toX0GUBFIqxjeBiONpS5ydTA6XAzNLMxUxEfBKT35/qx31CUMFCKUJor4DXyQXBHgayuGYdJJo0kkESMwDOdkBOrH+7Cpp+iGIZpBFGyqmUDriLsWjMgCtEGQggEhrhTcC9zRGyeqzB+iBiMzdaP1OfI/sfLnz7Xve8Vt8p7qi+H8S4fEkGb9YUWQOFj6tykmCkjeNmSNdTKQLln3zZgCawcb0RmDTNFrFFexcnM2WBJpLELlFg3tiL6AXNUJ0WI60SYnDo8JjDLeRrM7hMrFUNiPC4vz0NDoyuIY7Beh5FjWF5GMva6oxntOrQvEoiOXKl1Kl1HleVcE6pU9N0WmzOFMfZaXKjP8ArCkUxgaSwXLYMNdbmxIGlH6J4gEjPCQolJKuzAGJ1jkWyoWJDMNhaxve1BA1n8D4xPhJlnw7lJF+hhzRx7ZT3fcQDWAKuQQs7KiKWdyFVVF2ZjsAOZor0/0C6bQcShutkmQDrYidVPul90h5H5jrW1Vzr9Fn6OhgB6IxHaxTrawPZiVrEqO9u9vmHj0WjjKUpQKUpQK0vp04E0QJtmjIHieti0HjW6UqTGYwOdcYxUaYjEh3VT1l7E206qPWvmOnVGhzsFvg8LbNpsZb792n010alYnT7+9cuZ+mMP7VP3hWLN6EdgzNGSHSQEts6AqpGvIV1alY5PvMuSiHB3Vs6gra1pDbsu0i3F9bMzEX76+xR4RSpWTLl0FpW2zZsp11UHYcrnvrrNKvJ95lyWWHBsoUsllDAds6B3WQ2N98yqb8rVmcOwcKDNFsQe1mLXzO0hNyTftMx+eunVzqP2/yk/8AGkrj1KbY7rCureInVFLubKupP97nwqqRwO/UgAAXJJ2CjmT3VsnAeBFCJZgDJ7VN1ivpvzcjduWw0uTmlJsNIixkbkPJIgtqiZh2e5m73+xeWutZfpjD+1T94V0ylcvJj1TLmfpjD+1T94U9MYf2qfvCumUpyI9TLmfpjD+1T94VchxkbGyurHewIvbvrpFaz0x8qD/N/CtS2lERnJlB0pWRwzh74hiFJWNTZ5BvcbpH8Lvb2vn24a1m04hWmdM+lRw4MUCM859sELLF4mwsW7l+nuPJ5IZmJZklZmNyxRySTuSbb17AwuGSNFRFCqosAOX999Xa7dKRWEy8b+hpP2Un1b/lQ4WT9lJ9W/5V7IpW13PJ68dxwsQGzBo2L+hxncxet9Y+S7hdPK7tb1RBxbFISUhVLsjWXCJlV48wSRF6uyuMx7Q769Z1S+x81Ey8gT8SmeJYXctGju6g2uHfyjfc7k2PNj31h1exfrj/AB3/ABGrvCuGy4mVIYELyObKo+0k8lHMnajbFVSdACT3AEn5gKrGFk5xSfVv+Velv0d9AYeGx5jaTEuP1ktthockfct/nPPuG50Z3PHcEcqMGETkg3s0RZT4FWUgjwIqQm4ri3DK8eZGCgI2GBRMilU6tclkIBI079b160pQy8kYniOKkV1kjMgc37eHBKkoqFoyU7BKqgNvcg7i9XZeMYxs5ZCTIAHPoZQXIIYOxCauCAc2/wBtesqUTLyS3STFEEdYLszsWyJm7cnXOobLcIX7RXa/hpVMPSHEKwcMuZWldWMaEo8rBndLrobj5qj8X65J8eT8bVc4dgZZ5UhhQySObKq7k/cANyToKNKMJhZJZFjjRnkc2VV1Zie7869E/oz/AEdR8PUTTZZMWw1bdYgd0j8e9ufmq/8Ao3/R/Fw5M72kxTizyckB16uO+w7zu1u6wG70ZmSlKUQpSlApSlApSlApSlApSlApSlArnAe2YWJLSzBVXVmYzSWCjv8AuAJNgK6PUPwXgKwM8hbrJGaQhiLBEeRnyILm24ud2I7gAMXpu6Kt8A4H1f62WxlI0A1WMHdV7z3tz8BU5SlaiIiMQhSlKoUpSgVrPTHy4P8AN/CtbNUVxrgwxDRZnIVC2ZRu4YAZc17qNNba+as2jMYGt8K4Y2JOhKwg2ZxoXI0KRn7C/LYa3K7rh4FRQiKFVQAABYADkKqjjCgKoAAAAAFgANAAOQqqlaxWOgUpStBSlKBVL7HzGqq+MNKDyNw/hE2LxRggQvI7vYcgMxuzHko5n+elej+gHQeHhsVhZ53A62UjU/BT3KA8ue5rJ6G9EIOHxssYzSSEtLKR2nJN7D3Kjkv3m5rYqLMlKUohSlKBSlKDyHguFzYrFGCBC8jySWA+Obsx5KOZNejv0fdBYeGxcpMQ4HWS2+fIg5IPt3NZXQvobh+Ho3V9uWQkySkdprkkAD2qi+gHn1NbJRZkpSlEKUpQf//Z"/>
          <p:cNvSpPr>
            <a:spLocks noChangeAspect="1" noChangeArrowheads="1"/>
          </p:cNvSpPr>
          <p:nvPr/>
        </p:nvSpPr>
        <p:spPr bwMode="auto">
          <a:xfrm>
            <a:off x="1041400" y="196851"/>
            <a:ext cx="5905500" cy="48549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sz="2400" b="1" dirty="0">
                <a:latin typeface="+mj-lt"/>
              </a:rPr>
              <a:t>Association &amp; Population Genomic Studies</a:t>
            </a:r>
          </a:p>
        </p:txBody>
      </p:sp>
      <p:grpSp>
        <p:nvGrpSpPr>
          <p:cNvPr id="11" name="Group 10"/>
          <p:cNvGrpSpPr/>
          <p:nvPr/>
        </p:nvGrpSpPr>
        <p:grpSpPr>
          <a:xfrm>
            <a:off x="7359860" y="204372"/>
            <a:ext cx="4247945" cy="2595368"/>
            <a:chOff x="5888871" y="159922"/>
            <a:chExt cx="4787743" cy="2595368"/>
          </a:xfrm>
        </p:grpSpPr>
        <p:pic>
          <p:nvPicPr>
            <p:cNvPr id="5" name="Picture 8" descr="Genomic Selection - Fig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2803" y="914400"/>
              <a:ext cx="4452379" cy="1840890"/>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6" descr="data:image/jpeg;base64,/9j/4AAQSkZJRgABAQAAAQABAAD/2wCEAAkGBxITEhUUExIUFRUVGBUaGBcVFxgbGBgYFxYWFhcYFhgaHCggHBwlHx0YITQiJSk3Li4uGCA1ODMsNygtLisBCgoKDg0OGxAQGywfICQtNzQsMC8sNCwyNy0sLCwsMCw0LCwsNDUtLCwwLywsKy4sLDAsNywsLCwtLCwsLDQtLv/AABEIAJABXQMBIgACEQEDEQH/xAAcAAEAAQUBAQAAAAAAAAAAAAAABQIDBAYHCAH/xABLEAACAQIEAgUCEggFBAMAAAABAgMAEQQSITEFQQYTIlFhMnEUFRYzNEJSVGJyc4GRk6GxstEHI1OSs8HS8HSDo8PTF0NjhCSi4f/EABoBAQEBAAMBAAAAAAAAAAAAAAABAgMEBQb/xAAwEQEAAgECBAMGBQUAAAAAAAAAAQIRAxIEEyExBUFRMmFxoeHwI0KBscEVIlJykf/aAAwDAQACEQMRAD8A7jSlKBSlKBSlKBWDxviHUQSS5c+QXy3tfUC17G29Z1QvTP2FN8UfiWs3nFZkZXBuMRYlM0Z1GjI2joe5h/MaHkTUhXIIZWRxJGxR12Zd7cweRU9x0reujvStZiI5rRzHQe4k+ITs3wDr3X3rqcNxtdXpPSRstKUruhSlKBSlKCFx/SWGHECCW6AordYfIBZnUK3NfJOp08RUyDXO+nXs3/Ii/iTVi8D47LhbBe3F+yJtl8YmPk/FPZ+LvXRtxtaa06d+kev6Dp9KweE8WixCZomvbRlOjKe5lOoP38r1nV3YmJjMBSlKoUpSgUpSgUpSgUpSgUpSgUpSgUpSgUpSgUpSgUpSgUpSgomlVFLMwVVBJJNgANySdhWIeM4bqxJ18XVk5Q+dcpYcr3tfwrF6X+wcT8jJ+E1ocvsOP/GSfwGrr6uvy5mMeUz/AMwOjR8ZwzIzrPEUS2Zg62W+2Y30vVn1R4P31B9Yn51oGE9i4z/0/wCOawb11dTxCaVrO3vHr9B031R4P31B9Yn509UeD99QfWJ+dcyvWFxN5BkyPlu8ansg6OwW+vMVxx4nMzjb8/oOteqPB++oPrE/OonpVxvCyYSVExELMwACq6kk5l0AB1rms3FGUOcgOVmQXY3coCWIVVNtB9+wFWm40RnshYKGbVgtlWKGU201Pb58/CrPHXtExs+YlzXx1BFiLjuqLm4uVLAIWy9YxOYCyR9Xe2mp7enm3q/g+IGSR1CdlMwzX5q2WxGWwvYnc6V5XLtEZVuPAOljw2TEFpI+UmpdB8Mbuvj5Q533G5pxXDkAieIg6gh11+2uU1iyYQAlkC3OrKQMrfZ2W8R84Nd/R8RvWMXjKOw+mcH7aL99fzp6Zwftov31/OuQROjX7IBXylKjMvnH8xoaj4+JoFDyCJQyBwtjnAYqFuSMp8pb2OhI89c8eIzPanz+g7f6Zwftov31/OnpnB+2i/fX864qnE4iARGSDe9lUhQH6skkGx17r99U4jicahiIS1r5dEAfK4RspJ5Eje1+V6v9Qt22fP6Dbumc6PjLoysOpi1Ugj1ybuqGqPl4miAgI2ZSQUAUG4yeNvbrrfnVEnFwGsUa4zAp2b5g8SDtZrf9xT8/K1q83Wm2rqTfGMqlYJWRxJGxRxsy723sRsy+B0reOj/S5JSI57RynQN/25D8EnyWPuT8xNcy9OVuqiNizNlIutwRKYid9QCCTbkL1b4nxEpKEOXq8oLllJGpYspPIlRdVsSTXNw2tq6M4jrHoO80rnPAulEsFkkzSxaDXWRB8Enyx4HXuJ0Fb9gMdHMgkicOp5j7QRuCO46ivZ0demtGayjIpSlcwUpSgUpSgUpSgUpSgUpSgUpSgUpSgUpSgUpSgUpSgiOl/sHE/IyfhNaDL7Dj/wAZJ/Aat96X+wcT8jJ+E1oUvsOP/GSfwGrocV7U/wCk/vA+4T2LjP8A0/45rBrOwnsXGf8Ap/xzWDXl8R7Gn8P5VTLIqqWYhVUEknYAbk1RE6SC6lXAO41AZT9hBq3xKAyQyIpsWRgD4kaVgYzhTa5DmzCS+dypErhAst1G6hbWFvCuCsVmOs4EnLhUYWZFIvmsVBGbv89UmKMHLlW7BtMo1UBVb5rZB5gO6of0vlYy27JJmAcu12zKAgy27K37Vx825q82BmLO5CXbrLKWJADLAoF7fAbw1G+tb2x/kJOSKMXuq7G9wPJNs1/A2H0CrOG4YiOZFzXObe1u2wZthc6jne3Kov0me2qoWySqGzapeTPHaw2A002q8/DJSW1Av1l2Dtdw0istx7XKoI+6riI6bhNUrHwWHKBl9rncoL3spNwP/wAo0xY5Y9bbufJXw+E3gNuZ5VxY69BTjcum/Wa5Mls/ja+mXa99KsQcLiAAYDNltlDvlW5DHq1LdgXVTpa2Ud1ZsGHC3tck7sfKbzn+WwrAk4czYhnIAUCIqcozEqJLgPfRdRcW1vW6z5ZwMoYOMjmwK2uWY3XNn3v361QeGRdrsntBge02gY5my69m5sezbaouDC4lERBnyhIM1yCwOWQSBbEHQiLQcr251lRw4i4OZyR1Q1sFIyESFl11zW58tK1NZjtYXp+FIzSEn1xI0PmQk7ncnmfAVkDAR6dgaXt36srnX4yqfmFRS4WZshdZCEMLEM4DFwHEpUhgMuq6X5G1Wis11zdYyibqgEcgvGiSnMTcWJJAJJ1yDXWrtmfzCRl4XG0mYMVK2JC2vfOZL33GYk37xWRicBFIbuga9gb7G2ouNjbl3VHrgZzkDs1s0ee0hBKiGVWFwQT2yl++16x8E0vXxrIXJUIDYtqep7RYZrFL37Vj2ra8qmJntbtA2AC1VYfij4d88LESN7QaiQD3a3At8K4t38qw/RJfSK1tjIdVHeE92fsHjtV6CAJe1yTux1ZvOf5bDlWK2nTndE4kdY4HxNcRCkosCRZlvfI48pT5j9Oh51n1y7o/xg4WXObmJ7CVR3DaQDvXn3r5hXT0cEAgggi4I1BB2INfQ8NrxrUz5+aKqUpXYClKUClKUClKUClKUClKUClKUClKUClKUClKUFE0SspVlDKwIIYAgg7gg7isU8Hw2QR+h4erBzBOrTKG7wtrX8azaUGFHwjDKrIuHhCPbMojQK1tswtY28as+p7B+9MP9TH/AE1J0qYEZ6nsH70w/wBTH/TT1PYP3ph/qY/6ak6UxAjPU9g/emH+pj/pqJ6V8EwqYSVkw0CsoBDLEgIOZdQQLitpqF6Z+wpvij8S1nUiNk/Ac3NfGYAXOn96VcgheRxHGpd22Ud3umOyr4n79K3vo70VSEiSUiSbl7iP5MHn8I691hpXz/DcJfW69o9VQvR/ok8tpMQCke4i2d/lOaL8EannbUVsa9EcABYYWMAbACwHmFTdK93T4fT067YhEL6k8D72j+g/nT1J4H3tH9B/OpqlcmyvpAhfUngfe0f0H86epPA+9o/oP51NUpsr6QOY9KsBFBiskSBFMMbWF7XLzAnz2A+ioup3p17N/wAiL+JNUdwnhc2JbLEBlBs0jXyL3jTym+CPnIrweJ0rX4i1aR94hWGLkhQCzMbKqi7Me4D+7c6t8U4ROsnV4kZEKhljU3Djn1jjQ2OhQaai5IIrqHA+AQ4YdkZpCO1I1sx8B7lfgjT59aq6RcHXExFNFde1G/uXtpfvU7Ecwa7dfDsac9f7vv7yjmAFtBoBsBy81fa+sjKWV1yuhKsp5MOXiNiDzBB51g+maGVYlDOTmuy2yrl3ub6m9hpsSL2rydlszGOyqPRUjOrIP1YJVixy5ySADGCLnKeZ0Otr6Gt46EcayMMNIey1+pJ9qdzEfDmvzjkK0PjUAsH6vrSCBY5jk0PajVdc5NhmGovfYVe4fiC6hXvnF8xUjsEG6gsunWAWJybMOWldnR1Z0pi9e3mO4VC9IekcWGFvLlIusanXzufar4nfkCdK1iTpliDCsYULKNHmNipHJo090RvmFgfdCtdI3JJJa5LMSWY97E6k16PEeIVrH4fWUdb4fiOsijktbOiNbuzKDb7ayKjujrXwuHP/AIovwCpGvRClKUClKUClKUClKUClKUClKUClKUClKUClKUClKUClKUCsLjOA6+F4s2XOLZgL21BvY+as2lJjPQYHB+ERYZMsa6nymOrue9m5+bYcgKz6UqRERGIClKVQrD4dxOKfN1bXKMyMCCGBViuoOtjY2OxG1Zlc6w7ujmSNsrrJPY8iOuk7Lj2y/duLGsWttHRaVHcG4uk6nTLIts8ZOq32I71Otm5+BBAka2Ne4t0XXEYkTSOerEaKY10LFWdu0975e1sLHTe2lTuHgVFCIoVVFgqgAAdwA2q5SsxWImZiO4UpStDVOmvAy49ERLeRB21A1kQa6Abuu47xcd1uWcSwpU543cBwqjJlso2VY1UZizFrjtAcydLV36uX9MeGQx4gxoQVkGdkB1ia4PLyQx7S8wQ1tLW83jdHH4sfr9+ohOHODGF7d07DdYQZLgDyyCQSQQbg86w/QGSRWByIgJLFrKqWP6pEFlVdiWPcNzqMJ5JIXCgsgLsNVzIVbyTGBd5JPJJLG1yb8hU1PGs0RAbsuujCx0OoNtjy0rypiaznylTDY1JDZSb2vZlZSR7pcwGYeIrJFQPWydYEDoZy0pIKmyDIrAICxYRsQO0SddBbYTy7isXrt7DpfRNr4LDH/wAUf4RUtUP0P9g4b5JPuqYr6mOyFfCa+1S+x8xqjD4NxaHFRCWBw6G403DDdWG4YdxrOryz0V6X4jh2KeSI5o2dutiJOV1znUdzgbN9NxXpDoz0hgx0Cz4d7qfKU2zxtYEpIAdGF/5i4N6LMJalKUQpSlApSlBgcE4zBi4+tgkDrcqbbqymxVgdQfA1n15V6MdK8Rw7FvLCbq0jiSIk5JFztv3MOTcvNpXpLot0kw+PgE0DXGzKbZ425q45H7xqKLMJilKUQpSlApSlApSlApStV6XcQmjljEcrIMhYgBe0RJGuuZTpYnbvqTOBtVK0jifEJ+vnAnkVUfKqqEsB1aNzQncmvmM4niC0Vp3W+Gw7nKE1d+szMbqe4eFZ5kdfcuG8UrQvRuI98zf6f/HVteKSlioxkhYbqDFmHnGS4rPOqYdBpWhejcR75m/0/wDjocbiPfU3+n/x051TDfa51H7f5Sf+NJV2LiczC64uRhpsYjuAw9pzBB8xFW40sLXJ1JJO5LEsSfnJrj1LxaMQRD6CysHRski+S3n3Vh7ZTzHz6EAjb+B8ZWcEEZJV8tL/AP2U+2Q9/wAxsdK1GqJEO6O0bi+WRbZlJFri4II8CLGs6ept+CzDotK51huK4knI+JlDgXsOrsw90nY27xuOfInI9G4j3zN/p/8AHXNzqphvtfGYAEk2A1JOwHjWh+jcR75m/wBP/jocZiPfMv8Ap/8AHTnVMLvHemJe6YQ2U7z73+RGx+OdO4Hcaoq279TckkkkncsTqT4mpCbg6M2bO6sdymRQfEqqBSfEiseThsq+SyyDuPYb6RdT9AryuKpras5zmPKOxhgYzChxsCwDAX2Ia11a2pW4B86iqcDghGNyzWAudAANlRRoqjuHz3OtX5JMvritH4uOz++Lr9tVg10Lb6xtnoFfRXygrjHSehx/+Fh/iAfQSKma8y4jp/xPDu8MWKKxxu6quSM2Ac2Fyt6qb9I3Ggoc4iUI2zmCMIfisY7H5jX1Wn7MfAw9MVS+x8xrzO36SeMhQxxTZSSA3VRWJW1wDk3Fx9Ir5F+krjDsFXFMzMQAoiiJJOgAGTetmGp4v1x/jv8AiNS3RHpRiOHziaBtDYSRknJIvcw5Hubcea4MKxJJ5kkk+c6mqaNvWfRPpPh+IQCaBvB0PlxtzVx/PYjapqvIfBOOYnByGTDTNE5FiRYhh3MrAg/yqeH6UOL+/D9XF/RRna9PUrzF/wBT+L+/D9XF/RT/AKn8X9+H6uL+iibXp2leZ/8AqNxrNk9ES598nUR5rWzXy9Xe1tfNrVEP6S+MMbLi2Y2LWEUR0UFmPkbAAnzChhqWK9ck+PJ+NqlOinSXEYCcTQN3B0N8ki+5cfcdwfnBh2a5JO5JJ85NzXyjb1j0Q6U4fiEAlhbUaPGbZ427mH3HY1OV5G6OcfnwU6z4d8rDQqb5XXmjjmPu5V6W6E9MIOIw9ZEcsi2EkRPaRv5qeTc/PcUYmMNjpSlEKUpQKUpQK03pv66nyTfxYq3KtN6b+up8k38WKs37DC4j6/iflP8Aaiqmfyov8HhP96quI+v4n5T/AGoqpn8qL/B4T/ergn8zT5Wr4vhmI62Vow4JM5U5owv6yFVUoR2w+YDytAL+FbRUTNxnJNKjpZUQMrA6swUMyW79Vt3691cUZ8hYkwOIE3YeQIAOrJbMo7DAiXM9z2ze+UnbUWrHiwOJ6sBuubU5l6wK1+qKgq/WElc+pFx325Vn4TjQKQmVCjy6WUqQGzlMouQx1G4FtdbVRB0jjKxF1dGlCnKcpKhmCKTZtQSeVzoSQBV6jDg4XiMuVi6gLpkky6jCwoo7JGnWq5+3Y04VNIcWwkZ7gOAAxy+RFcuuawAIbKcuuY6nSpFONKSLK4UrMRmUAt1TIjFSWsBdrXa19xprVfDeLCZux5GS+u+YSyRMDYkWBU7fTTMiRpSlZFrE4cOLG4IN1YeUp7wf7BGhq3h5zfJJYPuCPJce6X+a7jxFjV+WQKCzGwG5NY0cZkYO4ICm6IdwbEZ3+FYmy8r667B9PEEz9WMxYEA5UdlUkXAdwMqmxBsTzHfV/rV1OZbDQ6jQ9x7jUXNwuTPdZAqGZZTYsHHkZ07JysrBfbbXO9Y2C6OZRGGKtkaIkm7ZxEkqglToGu9+e2+1riBPFxoLi51Go1HePCqIMSjqGR1ZSAQQRax2qHg4CVyDMhC9R2spzr1JJyIeSsNCO4tvercPBGVoFsuRFtJlFg/UnNBe+zZiW+Y+FMQJ0zLpre5y6a6kX1tt89Yc3D4DdhZO9o2C6n3VuyT5xUZwXgbqkJfIjIuHuqC3raSAltfLu9vm8ax8T0feOONYwCAsKNkQH1uOZWfITY5s4HeN6TWs9JEk/DZRqjpIOWbst+8t1P0CsWVynrisniw7P74uv0mpvh6ERRgoEIRQUBzBSFAyhudtr1r3TPpeuEXq47PiGGg3CA+2f+S8/NXXtwdLz0jBhyrj+uInsd5JLEeLGp/E8Qw8uIWU4q0RRAIGjc9WyQZVVg0bxZA4FmCse3fLoa1aWQsxZjdmJJJ5km5NW2NhevUrG2sQuG7YriuBJZYzGoBxDRF4WMUckiYYKxj6s6EpKPJNiQbWtVGA4jgI3jlzRhl9C6JA6lWixGaaQWSwDJawBuQbEC1qsr0SQyrCGmJWaOGWQCLq1ZyAwUFs+hNgxFjblX3hnROKZ5FEkq5ZIYxdoGN5FkbMxVrMBlAyocxvtWhkcJ4vgoRhWzKZFkjLsYBmRWinSYG0QzAMYj5TMbXFtqjOJ4zCnCKkaQmWyZmCFXEiuxkdLQgGN1toX0GUBFIqxjeBiONpS5ydTA6XAzNLMxUxEfBKT35/qx31CUMFCKUJor4DXyQXBHgayuGYdJJo0kkESMwDOdkBOrH+7Cpp+iGIZpBFGyqmUDriLsWjMgCtEGQggEhrhTcC9zRGyeqzB+iBiMzdaP1OfI/sfLnz7Xve8Vt8p7qi+H8S4fEkGb9YUWQOFj6tykmCkjeNmSNdTKQLln3zZgCawcb0RmDTNFrFFexcnM2WBJpLELlFg3tiL6AXNUJ0WI60SYnDo8JjDLeRrM7hMrFUNiPC4vz0NDoyuIY7Beh5FjWF5GMva6oxntOrQvEoiOXKl1Kl1HleVcE6pU9N0WmzOFMfZaXKjP8ArCkUxgaSwXLYMNdbmxIGlH6J4gEjPCQolJKuzAGJ1jkWyoWJDMNhaxve1BA1n8D4xPhJlnw7lJF+hhzRx7ZT3fcQDWAKuQQs7KiKWdyFVVF2ZjsAOZor0/0C6bQcShutkmQDrYidVPul90h5H5jrW1Vzr9Fn6OhgB6IxHaxTrawPZiVrEqO9u9vmHj0WjjKUpQKUpQK0vp04E0QJtmjIHieti0HjW6UqTGYwOdcYxUaYjEh3VT1l7E206qPWvmOnVGhzsFvg8LbNpsZb792n010alYnT7+9cuZ+mMP7VP3hWLN6EdgzNGSHSQEts6AqpGvIV1alY5PvMuSiHB3Vs6gra1pDbsu0i3F9bMzEX76+xR4RSpWTLl0FpW2zZsp11UHYcrnvrrNKvJ95lyWWHBsoUsllDAds6B3WQ2N98yqb8rVmcOwcKDNFsQe1mLXzO0hNyTftMx+eunVzqP2/yk/8AGkrj1KbY7rCureInVFLubKupP97nwqqRwO/UgAAXJJ2CjmT3VsnAeBFCJZgDJ7VN1ivpvzcjduWw0uTmlJsNIixkbkPJIgtqiZh2e5m73+xeWutZfpjD+1T94V0ylcvJj1TLmfpjD+1T94U9MYf2qfvCumUpyI9TLmfpjD+1T94VchxkbGyurHewIvbvrpFaz0x8qD/N/CtS2lERnJlB0pWRwzh74hiFJWNTZ5BvcbpH8Lvb2vn24a1m04hWmdM+lRw4MUCM859sELLF4mwsW7l+nuPJ5IZmJZklZmNyxRySTuSbb17AwuGSNFRFCqosAOX999Xa7dKRWEy8b+hpP2Un1b/lQ4WT9lJ9W/5V7IpW13PJ68dxwsQGzBo2L+hxncxet9Y+S7hdPK7tb1RBxbFISUhVLsjWXCJlV48wSRF6uyuMx7Q769Z1S+x81Ey8gT8SmeJYXctGju6g2uHfyjfc7k2PNj31h1exfrj/AB3/ABGrvCuGy4mVIYELyObKo+0k8lHMnajbFVSdACT3AEn5gKrGFk5xSfVv+Velv0d9AYeGx5jaTEuP1ktthockfct/nPPuG50Z3PHcEcqMGETkg3s0RZT4FWUgjwIqQm4ri3DK8eZGCgI2GBRMilU6tclkIBI079b160pQy8kYniOKkV1kjMgc37eHBKkoqFoyU7BKqgNvcg7i9XZeMYxs5ZCTIAHPoZQXIIYOxCauCAc2/wBtesqUTLyS3STFEEdYLszsWyJm7cnXOobLcIX7RXa/hpVMPSHEKwcMuZWldWMaEo8rBndLrobj5qj8X65J8eT8bVc4dgZZ5UhhQySObKq7k/cANyToKNKMJhZJZFjjRnkc2VV1Zie7869E/oz/AEdR8PUTTZZMWw1bdYgd0j8e9ufmq/8Ao3/R/Fw5M72kxTizyckB16uO+w7zu1u6wG70ZmSlKUQpSlApSlApSlApSlApSlApSlArnAe2YWJLSzBVXVmYzSWCjv8AuAJNgK6PUPwXgKwM8hbrJGaQhiLBEeRnyILm24ud2I7gAMXpu6Kt8A4H1f62WxlI0A1WMHdV7z3tz8BU5SlaiIiMQhSlKoUpSgVrPTHy4P8AN/CtbNUVxrgwxDRZnIVC2ZRu4YAZc17qNNba+as2jMYGt8K4Y2JOhKwg2ZxoXI0KRn7C/LYa3K7rh4FRQiKFVQAABYADkKqjjCgKoAAAAAFgANAAOQqqlaxWOgUpStBSlKBVL7HzGqq+MNKDyNw/hE2LxRggQvI7vYcgMxuzHko5n+elej+gHQeHhsVhZ53A62UjU/BT3KA8ue5rJ6G9EIOHxssYzSSEtLKR2nJN7D3Kjkv3m5rYqLMlKUohSlKBSlKDyHguFzYrFGCBC8jySWA+Obsx5KOZNejv0fdBYeGxcpMQ4HWS2+fIg5IPt3NZXQvobh+Ho3V9uWQkySkdprkkAD2qi+gHn1NbJRZkpSlEKUpQf//Z"/>
            <p:cNvSpPr>
              <a:spLocks noChangeAspect="1" noChangeArrowheads="1"/>
            </p:cNvSpPr>
            <p:nvPr/>
          </p:nvSpPr>
          <p:spPr bwMode="auto">
            <a:xfrm>
              <a:off x="5888871" y="159922"/>
              <a:ext cx="4787743" cy="77073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sz="2400" b="1" dirty="0">
                  <a:latin typeface="+mj-lt"/>
                </a:rPr>
                <a:t>Genomic Selection &amp; Breeding</a:t>
              </a:r>
            </a:p>
          </p:txBody>
        </p:sp>
      </p:grpSp>
      <p:grpSp>
        <p:nvGrpSpPr>
          <p:cNvPr id="13" name="Group 12"/>
          <p:cNvGrpSpPr/>
          <p:nvPr/>
        </p:nvGrpSpPr>
        <p:grpSpPr>
          <a:xfrm>
            <a:off x="7360110" y="3275388"/>
            <a:ext cx="2837059" cy="3409892"/>
            <a:chOff x="5836109" y="3173788"/>
            <a:chExt cx="2837059" cy="3409892"/>
          </a:xfrm>
        </p:grpSpPr>
        <p:pic>
          <p:nvPicPr>
            <p:cNvPr id="6" name="Picture 5"/>
            <p:cNvPicPr/>
            <p:nvPr/>
          </p:nvPicPr>
          <p:blipFill>
            <a:blip r:embed="rId5" cstate="print">
              <a:extLst>
                <a:ext uri="{28A0092B-C50C-407E-A947-70E740481C1C}">
                  <a14:useLocalDpi xmlns:a14="http://schemas.microsoft.com/office/drawing/2010/main" val="0"/>
                </a:ext>
              </a:extLst>
            </a:blip>
            <a:stretch>
              <a:fillRect/>
            </a:stretch>
          </p:blipFill>
          <p:spPr>
            <a:xfrm>
              <a:off x="6149818" y="3657600"/>
              <a:ext cx="2030095" cy="2926080"/>
            </a:xfrm>
            <a:prstGeom prst="rect">
              <a:avLst/>
            </a:prstGeom>
          </p:spPr>
        </p:pic>
        <p:sp>
          <p:nvSpPr>
            <p:cNvPr id="9" name="TextBox 8"/>
            <p:cNvSpPr txBox="1"/>
            <p:nvPr/>
          </p:nvSpPr>
          <p:spPr>
            <a:xfrm>
              <a:off x="5836109" y="3173788"/>
              <a:ext cx="2837059" cy="461665"/>
            </a:xfrm>
            <a:prstGeom prst="rect">
              <a:avLst/>
            </a:prstGeom>
            <a:noFill/>
          </p:spPr>
          <p:txBody>
            <a:bodyPr wrap="none" rtlCol="0">
              <a:spAutoFit/>
            </a:bodyPr>
            <a:lstStyle/>
            <a:p>
              <a:r>
                <a:rPr lang="en-US" sz="2400" b="1" dirty="0">
                  <a:latin typeface="+mj-lt"/>
                </a:rPr>
                <a:t>Agronomic modeling</a:t>
              </a:r>
            </a:p>
          </p:txBody>
        </p:sp>
      </p:gr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8853" y="928112"/>
            <a:ext cx="5619415" cy="2247765"/>
          </a:xfrm>
          <a:prstGeom prst="rect">
            <a:avLst/>
          </a:prstGeom>
        </p:spPr>
      </p:pic>
    </p:spTree>
    <p:extLst>
      <p:ext uri="{BB962C8B-B14F-4D97-AF65-F5344CB8AC3E}">
        <p14:creationId xmlns:p14="http://schemas.microsoft.com/office/powerpoint/2010/main" val="219005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A picture containing fireworks, black&#10;&#10;Description automatically generated">
            <a:extLst>
              <a:ext uri="{FF2B5EF4-FFF2-40B4-BE49-F238E27FC236}">
                <a16:creationId xmlns:a16="http://schemas.microsoft.com/office/drawing/2014/main" id="{CF6FE899-3137-447E-896A-E6344F4008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2570" y="4167414"/>
            <a:ext cx="2928879" cy="2743227"/>
          </a:xfrm>
          <a:prstGeom prst="rect">
            <a:avLst/>
          </a:prstGeom>
        </p:spPr>
      </p:pic>
      <p:pic>
        <p:nvPicPr>
          <p:cNvPr id="3" name="Picture 2" descr="Fireworks in the sky&#10;&#10;Description automatically generated">
            <a:extLst>
              <a:ext uri="{FF2B5EF4-FFF2-40B4-BE49-F238E27FC236}">
                <a16:creationId xmlns:a16="http://schemas.microsoft.com/office/drawing/2014/main" id="{5205956C-5FC1-4D73-86ED-AD4CA98C6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40500" y="1356774"/>
            <a:ext cx="2929335" cy="2743200"/>
          </a:xfrm>
          <a:prstGeom prst="rect">
            <a:avLst/>
          </a:prstGeom>
        </p:spPr>
      </p:pic>
      <p:pic>
        <p:nvPicPr>
          <p:cNvPr id="4" name="Picture 3" descr="A picture containing object, fireworks, tall, standing&#10;&#10;Description automatically generated">
            <a:extLst>
              <a:ext uri="{FF2B5EF4-FFF2-40B4-BE49-F238E27FC236}">
                <a16:creationId xmlns:a16="http://schemas.microsoft.com/office/drawing/2014/main" id="{57E1E371-2EA2-4D13-96A9-DE7CAE82821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44001" y="4152900"/>
            <a:ext cx="2926855" cy="2743200"/>
          </a:xfrm>
          <a:prstGeom prst="rect">
            <a:avLst/>
          </a:prstGeom>
        </p:spPr>
      </p:pic>
      <p:pic>
        <p:nvPicPr>
          <p:cNvPr id="5" name="Picture 4" descr="A picture containing plant, grass, fireworks&#10;&#10;Description automatically generated">
            <a:extLst>
              <a:ext uri="{FF2B5EF4-FFF2-40B4-BE49-F238E27FC236}">
                <a16:creationId xmlns:a16="http://schemas.microsoft.com/office/drawing/2014/main" id="{C87E1EB0-1441-443F-94B4-6A0A923E3A9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07374" y="4152900"/>
            <a:ext cx="2955105" cy="2743200"/>
          </a:xfrm>
          <a:prstGeom prst="rect">
            <a:avLst/>
          </a:prstGeom>
        </p:spPr>
      </p:pic>
      <p:pic>
        <p:nvPicPr>
          <p:cNvPr id="6" name="Picture 2">
            <a:extLst>
              <a:ext uri="{FF2B5EF4-FFF2-40B4-BE49-F238E27FC236}">
                <a16:creationId xmlns:a16="http://schemas.microsoft.com/office/drawing/2014/main" id="{CB361026-4118-46A6-BA7F-41662E47582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108" t="9343" r="50483" b="6411"/>
          <a:stretch/>
        </p:blipFill>
        <p:spPr bwMode="auto">
          <a:xfrm>
            <a:off x="1623558" y="1380928"/>
            <a:ext cx="3126926" cy="272412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E4944A2-0185-4C3A-9FD5-D36C70D31212}"/>
              </a:ext>
            </a:extLst>
          </p:cNvPr>
          <p:cNvSpPr/>
          <p:nvPr/>
        </p:nvSpPr>
        <p:spPr>
          <a:xfrm>
            <a:off x="4382706" y="2584599"/>
            <a:ext cx="249864" cy="14726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Fireworks in the sky&#10;&#10;Description automatically generated">
            <a:extLst>
              <a:ext uri="{FF2B5EF4-FFF2-40B4-BE49-F238E27FC236}">
                <a16:creationId xmlns:a16="http://schemas.microsoft.com/office/drawing/2014/main" id="{63FB15CB-C402-439E-BD3E-3CAEA5B27A1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33734" y="1367194"/>
            <a:ext cx="2924532" cy="2743200"/>
          </a:xfrm>
          <a:prstGeom prst="rect">
            <a:avLst/>
          </a:prstGeom>
        </p:spPr>
      </p:pic>
      <p:sp>
        <p:nvSpPr>
          <p:cNvPr id="9" name="Title 8"/>
          <p:cNvSpPr>
            <a:spLocks noGrp="1"/>
          </p:cNvSpPr>
          <p:nvPr>
            <p:ph type="title"/>
          </p:nvPr>
        </p:nvSpPr>
        <p:spPr/>
        <p:txBody>
          <a:bodyPr>
            <a:normAutofit/>
          </a:bodyPr>
          <a:lstStyle/>
          <a:p>
            <a:r>
              <a:rPr lang="en-US" sz="3600" dirty="0"/>
              <a:t>Diversity panel population structure and demography</a:t>
            </a:r>
          </a:p>
        </p:txBody>
      </p:sp>
      <p:sp>
        <p:nvSpPr>
          <p:cNvPr id="10" name="TextBox 9"/>
          <p:cNvSpPr txBox="1"/>
          <p:nvPr/>
        </p:nvSpPr>
        <p:spPr>
          <a:xfrm>
            <a:off x="4632570" y="1416476"/>
            <a:ext cx="2321110" cy="369332"/>
          </a:xfrm>
          <a:prstGeom prst="rect">
            <a:avLst/>
          </a:prstGeom>
          <a:noFill/>
        </p:spPr>
        <p:txBody>
          <a:bodyPr wrap="square" rtlCol="0">
            <a:spAutoFit/>
          </a:bodyPr>
          <a:lstStyle/>
          <a:p>
            <a:r>
              <a:rPr lang="en-US" dirty="0">
                <a:solidFill>
                  <a:schemeClr val="bg1"/>
                </a:solidFill>
              </a:rPr>
              <a:t>Northern Upland</a:t>
            </a:r>
          </a:p>
        </p:txBody>
      </p:sp>
      <p:sp>
        <p:nvSpPr>
          <p:cNvPr id="11" name="TextBox 10"/>
          <p:cNvSpPr txBox="1"/>
          <p:nvPr/>
        </p:nvSpPr>
        <p:spPr>
          <a:xfrm>
            <a:off x="7641582" y="1416476"/>
            <a:ext cx="2321110" cy="369332"/>
          </a:xfrm>
          <a:prstGeom prst="rect">
            <a:avLst/>
          </a:prstGeom>
          <a:noFill/>
        </p:spPr>
        <p:txBody>
          <a:bodyPr wrap="square" rtlCol="0">
            <a:spAutoFit/>
          </a:bodyPr>
          <a:lstStyle/>
          <a:p>
            <a:r>
              <a:rPr lang="en-US" dirty="0">
                <a:solidFill>
                  <a:schemeClr val="bg1"/>
                </a:solidFill>
              </a:rPr>
              <a:t>Northern Upland</a:t>
            </a:r>
          </a:p>
        </p:txBody>
      </p:sp>
      <p:sp>
        <p:nvSpPr>
          <p:cNvPr id="12" name="TextBox 11"/>
          <p:cNvSpPr txBox="1"/>
          <p:nvPr/>
        </p:nvSpPr>
        <p:spPr>
          <a:xfrm>
            <a:off x="4632570" y="4224434"/>
            <a:ext cx="2321110" cy="369332"/>
          </a:xfrm>
          <a:prstGeom prst="rect">
            <a:avLst/>
          </a:prstGeom>
          <a:noFill/>
        </p:spPr>
        <p:txBody>
          <a:bodyPr wrap="square" rtlCol="0">
            <a:spAutoFit/>
          </a:bodyPr>
          <a:lstStyle/>
          <a:p>
            <a:r>
              <a:rPr lang="en-US" dirty="0">
                <a:solidFill>
                  <a:schemeClr val="bg1"/>
                </a:solidFill>
              </a:rPr>
              <a:t>Coastal Lowland</a:t>
            </a:r>
          </a:p>
        </p:txBody>
      </p:sp>
      <p:sp>
        <p:nvSpPr>
          <p:cNvPr id="13" name="TextBox 12"/>
          <p:cNvSpPr txBox="1"/>
          <p:nvPr/>
        </p:nvSpPr>
        <p:spPr>
          <a:xfrm>
            <a:off x="7714092" y="4224434"/>
            <a:ext cx="2321110" cy="369332"/>
          </a:xfrm>
          <a:prstGeom prst="rect">
            <a:avLst/>
          </a:prstGeom>
          <a:noFill/>
        </p:spPr>
        <p:txBody>
          <a:bodyPr wrap="square" rtlCol="0">
            <a:spAutoFit/>
          </a:bodyPr>
          <a:lstStyle/>
          <a:p>
            <a:r>
              <a:rPr lang="en-US" dirty="0">
                <a:solidFill>
                  <a:schemeClr val="bg1"/>
                </a:solidFill>
              </a:rPr>
              <a:t>Coastal Lowland</a:t>
            </a:r>
          </a:p>
        </p:txBody>
      </p:sp>
      <p:sp>
        <p:nvSpPr>
          <p:cNvPr id="14" name="TextBox 13"/>
          <p:cNvSpPr txBox="1"/>
          <p:nvPr/>
        </p:nvSpPr>
        <p:spPr>
          <a:xfrm>
            <a:off x="1607374" y="4224434"/>
            <a:ext cx="2321110" cy="369332"/>
          </a:xfrm>
          <a:prstGeom prst="rect">
            <a:avLst/>
          </a:prstGeom>
          <a:noFill/>
        </p:spPr>
        <p:txBody>
          <a:bodyPr wrap="square" rtlCol="0">
            <a:spAutoFit/>
          </a:bodyPr>
          <a:lstStyle/>
          <a:p>
            <a:r>
              <a:rPr lang="en-US" dirty="0">
                <a:solidFill>
                  <a:schemeClr val="bg1"/>
                </a:solidFill>
              </a:rPr>
              <a:t>Texas Lowland</a:t>
            </a:r>
          </a:p>
        </p:txBody>
      </p:sp>
      <p:sp>
        <p:nvSpPr>
          <p:cNvPr id="15" name="TextBox 14">
            <a:extLst>
              <a:ext uri="{FF2B5EF4-FFF2-40B4-BE49-F238E27FC236}">
                <a16:creationId xmlns:a16="http://schemas.microsoft.com/office/drawing/2014/main" id="{4E0C477F-D00D-4496-91B2-49963638E805}"/>
              </a:ext>
            </a:extLst>
          </p:cNvPr>
          <p:cNvSpPr txBox="1"/>
          <p:nvPr/>
        </p:nvSpPr>
        <p:spPr>
          <a:xfrm>
            <a:off x="10849088" y="6217048"/>
            <a:ext cx="1382358" cy="646331"/>
          </a:xfrm>
          <a:prstGeom prst="rect">
            <a:avLst/>
          </a:prstGeom>
          <a:noFill/>
        </p:spPr>
        <p:txBody>
          <a:bodyPr wrap="square" rtlCol="0">
            <a:spAutoFit/>
          </a:bodyPr>
          <a:lstStyle/>
          <a:p>
            <a:r>
              <a:rPr lang="en-US" dirty="0"/>
              <a:t>(Lovell </a:t>
            </a:r>
            <a:r>
              <a:rPr lang="en-US" i="1" dirty="0"/>
              <a:t>et al., in prep</a:t>
            </a:r>
            <a:r>
              <a:rPr lang="en-US" dirty="0"/>
              <a:t>)</a:t>
            </a:r>
          </a:p>
        </p:txBody>
      </p:sp>
    </p:spTree>
    <p:extLst>
      <p:ext uri="{BB962C8B-B14F-4D97-AF65-F5344CB8AC3E}">
        <p14:creationId xmlns:p14="http://schemas.microsoft.com/office/powerpoint/2010/main" val="9999629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The first of the 2019 diversity panel phenotypic data:</a:t>
            </a:r>
          </a:p>
        </p:txBody>
      </p:sp>
      <p:sp>
        <p:nvSpPr>
          <p:cNvPr id="15" name="TextBox 14"/>
          <p:cNvSpPr txBox="1"/>
          <p:nvPr/>
        </p:nvSpPr>
        <p:spPr>
          <a:xfrm>
            <a:off x="5335530" y="1354252"/>
            <a:ext cx="1785499" cy="369332"/>
          </a:xfrm>
          <a:prstGeom prst="rect">
            <a:avLst/>
          </a:prstGeom>
          <a:noFill/>
        </p:spPr>
        <p:txBody>
          <a:bodyPr wrap="square" rtlCol="0">
            <a:spAutoFit/>
          </a:bodyPr>
          <a:lstStyle/>
          <a:p>
            <a:r>
              <a:rPr lang="en-US" dirty="0"/>
              <a:t>Tiller Count</a:t>
            </a:r>
          </a:p>
        </p:txBody>
      </p:sp>
      <p:sp>
        <p:nvSpPr>
          <p:cNvPr id="16" name="TextBox 15"/>
          <p:cNvSpPr txBox="1"/>
          <p:nvPr/>
        </p:nvSpPr>
        <p:spPr>
          <a:xfrm>
            <a:off x="6958620" y="1323136"/>
            <a:ext cx="1785499" cy="369332"/>
          </a:xfrm>
          <a:prstGeom prst="rect">
            <a:avLst/>
          </a:prstGeom>
          <a:noFill/>
        </p:spPr>
        <p:txBody>
          <a:bodyPr wrap="square" rtlCol="0">
            <a:spAutoFit/>
          </a:bodyPr>
          <a:lstStyle/>
          <a:p>
            <a:r>
              <a:rPr lang="en-US" dirty="0"/>
              <a:t>Height</a:t>
            </a:r>
          </a:p>
        </p:txBody>
      </p:sp>
      <p:pic>
        <p:nvPicPr>
          <p:cNvPr id="19" name="Content Placeholder 18"/>
          <p:cNvPicPr>
            <a:picLocks noGrp="1" noChangeAspect="1"/>
          </p:cNvPicPr>
          <p:nvPr>
            <p:ph sz="half" idx="1"/>
          </p:nvPr>
        </p:nvPicPr>
        <p:blipFill rotWithShape="1">
          <a:blip r:embed="rId3" cstate="print">
            <a:extLst>
              <a:ext uri="{28A0092B-C50C-407E-A947-70E740481C1C}">
                <a14:useLocalDpi xmlns:a14="http://schemas.microsoft.com/office/drawing/2010/main" val="0"/>
              </a:ext>
            </a:extLst>
          </a:blip>
          <a:srcRect t="5767"/>
          <a:stretch/>
        </p:blipFill>
        <p:spPr>
          <a:xfrm>
            <a:off x="789886" y="1695450"/>
            <a:ext cx="4395565" cy="5121538"/>
          </a:xfrm>
        </p:spPr>
      </p:pic>
      <p:pic>
        <p:nvPicPr>
          <p:cNvPr id="20" name="Content Placeholder 19"/>
          <p:cNvPicPr>
            <a:picLocks noGrp="1" noChangeAspect="1"/>
          </p:cNvPicPr>
          <p:nvPr>
            <p:ph sz="half" idx="2"/>
          </p:nvPr>
        </p:nvPicPr>
        <p:blipFill rotWithShape="1">
          <a:blip r:embed="rId4" cstate="print">
            <a:extLst>
              <a:ext uri="{28A0092B-C50C-407E-A947-70E740481C1C}">
                <a14:useLocalDpi xmlns:a14="http://schemas.microsoft.com/office/drawing/2010/main" val="0"/>
              </a:ext>
            </a:extLst>
          </a:blip>
          <a:srcRect t="5421"/>
          <a:stretch/>
        </p:blipFill>
        <p:spPr>
          <a:xfrm>
            <a:off x="4865294" y="1676400"/>
            <a:ext cx="4888306" cy="5137029"/>
          </a:xfrm>
        </p:spPr>
      </p:pic>
      <p:pic>
        <p:nvPicPr>
          <p:cNvPr id="6" name="Content Placeholder 8"/>
          <p:cNvPicPr>
            <a:picLocks noChangeAspect="1"/>
          </p:cNvPicPr>
          <p:nvPr/>
        </p:nvPicPr>
        <p:blipFill rotWithShape="1">
          <a:blip r:embed="rId5" cstate="print">
            <a:extLst>
              <a:ext uri="{28A0092B-C50C-407E-A947-70E740481C1C}">
                <a14:useLocalDpi xmlns:a14="http://schemas.microsoft.com/office/drawing/2010/main" val="0"/>
              </a:ext>
            </a:extLst>
          </a:blip>
          <a:srcRect l="20879" t="5026" r="4648" b="15468"/>
          <a:stretch/>
        </p:blipFill>
        <p:spPr>
          <a:xfrm>
            <a:off x="8873309" y="4819973"/>
            <a:ext cx="3181674" cy="2038027"/>
          </a:xfrm>
          <a:prstGeom prst="rect">
            <a:avLst/>
          </a:prstGeom>
        </p:spPr>
      </p:pic>
      <p:sp>
        <p:nvSpPr>
          <p:cNvPr id="21" name="TextBox 20"/>
          <p:cNvSpPr txBox="1"/>
          <p:nvPr/>
        </p:nvSpPr>
        <p:spPr>
          <a:xfrm>
            <a:off x="9337844" y="4093105"/>
            <a:ext cx="1785499" cy="369332"/>
          </a:xfrm>
          <a:prstGeom prst="rect">
            <a:avLst/>
          </a:prstGeom>
          <a:noFill/>
        </p:spPr>
        <p:txBody>
          <a:bodyPr wrap="square" rtlCol="0">
            <a:spAutoFit/>
          </a:bodyPr>
          <a:lstStyle/>
          <a:p>
            <a:r>
              <a:rPr lang="en-US" dirty="0"/>
              <a:t>Latitude</a:t>
            </a:r>
          </a:p>
        </p:txBody>
      </p:sp>
      <p:cxnSp>
        <p:nvCxnSpPr>
          <p:cNvPr id="23" name="Straight Arrow Connector 22"/>
          <p:cNvCxnSpPr/>
          <p:nvPr/>
        </p:nvCxnSpPr>
        <p:spPr>
          <a:xfrm flipV="1">
            <a:off x="9880769" y="2599951"/>
            <a:ext cx="0" cy="15049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A1C69D0-97A1-4E78-B705-E362B43BFFDD}"/>
              </a:ext>
            </a:extLst>
          </p:cNvPr>
          <p:cNvSpPr txBox="1"/>
          <p:nvPr/>
        </p:nvSpPr>
        <p:spPr>
          <a:xfrm>
            <a:off x="1274204" y="1351666"/>
            <a:ext cx="1364215" cy="369332"/>
          </a:xfrm>
          <a:prstGeom prst="rect">
            <a:avLst/>
          </a:prstGeom>
          <a:noFill/>
        </p:spPr>
        <p:txBody>
          <a:bodyPr wrap="square" rtlCol="0">
            <a:spAutoFit/>
          </a:bodyPr>
          <a:lstStyle/>
          <a:p>
            <a:r>
              <a:rPr lang="en-US" dirty="0"/>
              <a:t>Greenup</a:t>
            </a:r>
          </a:p>
        </p:txBody>
      </p:sp>
      <p:sp>
        <p:nvSpPr>
          <p:cNvPr id="17" name="TextBox 16">
            <a:extLst>
              <a:ext uri="{FF2B5EF4-FFF2-40B4-BE49-F238E27FC236}">
                <a16:creationId xmlns:a16="http://schemas.microsoft.com/office/drawing/2014/main" id="{936693FA-E127-4915-BB9B-A59D2F26F54D}"/>
              </a:ext>
            </a:extLst>
          </p:cNvPr>
          <p:cNvSpPr txBox="1"/>
          <p:nvPr/>
        </p:nvSpPr>
        <p:spPr>
          <a:xfrm>
            <a:off x="3067274" y="1351666"/>
            <a:ext cx="1364215" cy="369332"/>
          </a:xfrm>
          <a:prstGeom prst="rect">
            <a:avLst/>
          </a:prstGeom>
          <a:noFill/>
        </p:spPr>
        <p:txBody>
          <a:bodyPr wrap="square" rtlCol="0">
            <a:spAutoFit/>
          </a:bodyPr>
          <a:lstStyle/>
          <a:p>
            <a:r>
              <a:rPr lang="en-US" dirty="0"/>
              <a:t>Flowering</a:t>
            </a:r>
          </a:p>
        </p:txBody>
      </p:sp>
    </p:spTree>
    <p:extLst>
      <p:ext uri="{BB962C8B-B14F-4D97-AF65-F5344CB8AC3E}">
        <p14:creationId xmlns:p14="http://schemas.microsoft.com/office/powerpoint/2010/main" val="520886105"/>
      </p:ext>
    </p:extLst>
  </p:cSld>
  <p:clrMapOvr>
    <a:masterClrMapping/>
  </p:clrMapOvr>
</p:sld>
</file>

<file path=ppt/theme/theme1.xml><?xml version="1.0" encoding="utf-8"?>
<a:theme xmlns:a="http://schemas.openxmlformats.org/drawingml/2006/main" name="Office Theme">
  <a:themeElements>
    <a:clrScheme name="PAG">
      <a:dk1>
        <a:sysClr val="windowText" lastClr="000000"/>
      </a:dk1>
      <a:lt1>
        <a:sysClr val="window" lastClr="FFFFFF"/>
      </a:lt1>
      <a:dk2>
        <a:srgbClr val="3F3F3F"/>
      </a:dk2>
      <a:lt2>
        <a:srgbClr val="E7E6E6"/>
      </a:lt2>
      <a:accent1>
        <a:srgbClr val="20107E"/>
      </a:accent1>
      <a:accent2>
        <a:srgbClr val="D57B31"/>
      </a:accent2>
      <a:accent3>
        <a:srgbClr val="4A77BA"/>
      </a:accent3>
      <a:accent4>
        <a:srgbClr val="992D2D"/>
      </a:accent4>
      <a:accent5>
        <a:srgbClr val="F9DB27"/>
      </a:accent5>
      <a:accent6>
        <a:srgbClr val="1E64B8"/>
      </a:accent6>
      <a:hlink>
        <a:srgbClr val="1CD313"/>
      </a:hlink>
      <a:folHlink>
        <a:srgbClr val="7F7F7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1703</TotalTime>
  <Words>3376</Words>
  <Application>Microsoft Office PowerPoint</Application>
  <PresentationFormat>Widescreen</PresentationFormat>
  <Paragraphs>246</Paragraphs>
  <Slides>21</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Calibri</vt:lpstr>
      <vt:lpstr>Office Theme</vt:lpstr>
      <vt:lpstr>Genetics of Genotype-By-Environment Interactions in the Switchgrass Diversity Panel</vt:lpstr>
      <vt:lpstr>Switchgrass is the model herbaceous bioenergy crop. </vt:lpstr>
      <vt:lpstr>Switchgrass is the model herbaceous bioenergy crop. </vt:lpstr>
      <vt:lpstr>PowerPoint Presentation</vt:lpstr>
      <vt:lpstr>The switchgrass diversity panel was planted in ten common gardens to study adaptation:</vt:lpstr>
      <vt:lpstr>PowerPoint Presentation</vt:lpstr>
      <vt:lpstr>PowerPoint Presentation</vt:lpstr>
      <vt:lpstr>Diversity panel population structure and demography</vt:lpstr>
      <vt:lpstr>The first of the 2019 diversity panel phenotypic data:</vt:lpstr>
      <vt:lpstr>GxE in phenology is visible across the common gardens.</vt:lpstr>
      <vt:lpstr>GxE in phenology is visible across the common gardens.</vt:lpstr>
      <vt:lpstr>The genetics of GxE in winter survival</vt:lpstr>
      <vt:lpstr>The genetics of GxE in winter survival</vt:lpstr>
      <vt:lpstr>The genetics of GxE in winter survival</vt:lpstr>
      <vt:lpstr>The genetics of GxE in flowering date</vt:lpstr>
      <vt:lpstr>The genetics of GxE in flowering date</vt:lpstr>
      <vt:lpstr>Estimates of effects of single SNPs on flowering date across eight common garden sites.</vt:lpstr>
      <vt:lpstr>Summary and Outlook</vt:lpstr>
      <vt:lpstr>PowerPoint Presentation</vt:lpstr>
      <vt:lpstr>The genetics of GxE in flowering date</vt:lpstr>
      <vt:lpstr>There are similarities in allelic effects on phenology across common garden sites.</vt:lpstr>
    </vt:vector>
  </TitlesOfParts>
  <Company>University of Texas at Austin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Genetics of Genotype-By-Environment Interactions in the Switchgrass Diversity Panel</dc:title>
  <dc:creator>MacQueen, Alice H</dc:creator>
  <cp:lastModifiedBy>Alice MacQueen</cp:lastModifiedBy>
  <cp:revision>66</cp:revision>
  <dcterms:created xsi:type="dcterms:W3CDTF">2020-01-06T20:21:20Z</dcterms:created>
  <dcterms:modified xsi:type="dcterms:W3CDTF">2020-01-12T17:23:01Z</dcterms:modified>
</cp:coreProperties>
</file>